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72" r:id="rId3"/>
  </p:sldMasterIdLst>
  <p:sldIdLst>
    <p:sldId id="281" r:id="rId4"/>
    <p:sldId id="300" r:id="rId5"/>
    <p:sldId id="279" r:id="rId6"/>
    <p:sldId id="278" r:id="rId7"/>
    <p:sldId id="299" r:id="rId8"/>
    <p:sldId id="298" r:id="rId9"/>
    <p:sldId id="297" r:id="rId10"/>
    <p:sldId id="296" r:id="rId11"/>
    <p:sldId id="295" r:id="rId12"/>
    <p:sldId id="294" r:id="rId13"/>
    <p:sldId id="271" r:id="rId14"/>
    <p:sldId id="270" r:id="rId15"/>
    <p:sldId id="289" r:id="rId16"/>
    <p:sldId id="267" r:id="rId17"/>
    <p:sldId id="266" r:id="rId18"/>
    <p:sldId id="264" r:id="rId19"/>
    <p:sldId id="263" r:id="rId20"/>
    <p:sldId id="259" r:id="rId21"/>
    <p:sldId id="288" r:id="rId22"/>
    <p:sldId id="258" r:id="rId23"/>
    <p:sldId id="257" r:id="rId2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38D384-B44B-4612-B893-3D2C87FF1A39}" v="252" dt="2022-01-20T10:20:34.334"/>
    <p1510:client id="{7077223C-A30A-485B-BB6E-9E8E31A1782D}" v="1857" dt="2022-01-18T09:14:01.115"/>
    <p1510:client id="{E8A7875A-4E54-4275-AB89-9AE24FAABF20}" v="219" dt="2022-01-19T12:51:07.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vijayare@srmist.edu.in"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panakalaryan@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abhisrkr007@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rohanpaul060598@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dvedprakash2001@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pushpaldas2001@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vijayare@srmist.edu.in"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panakalaryan@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abhisrkr007@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rohanpaul060598@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dvedprakash2001@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pushpaldas2001@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Dr </a:t>
          </a:r>
          <a:r>
            <a:rPr lang="en-US" b="0" i="0" dirty="0">
              <a:latin typeface="Century Gothic" panose="020B0502020202020204"/>
            </a:rPr>
            <a:t>K. Kalimuthu.</a:t>
          </a:r>
          <a:endParaRPr lang="en-US" b="0" i="0"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latin typeface="Century Gothic" panose="020B0502020202020204"/>
            </a:rPr>
            <a:t> </a:t>
          </a:r>
          <a:r>
            <a:rPr lang="en-US" b="0" i="0" u="sng" dirty="0">
              <a:latin typeface="Century Gothic" panose="020B0502020202020204"/>
              <a:hlinkClick xmlns:r="http://schemas.openxmlformats.org/officeDocument/2006/relationships" r:id="rId1"/>
            </a:rPr>
            <a:t>kalimutk</a:t>
          </a:r>
          <a:r>
            <a:rPr lang="en-US" b="0" i="0" u="sng" dirty="0">
              <a:hlinkClick xmlns:r="http://schemas.openxmlformats.org/officeDocument/2006/relationships" r:id="rId1"/>
            </a:rPr>
            <a:t>@srmist.edu.in</a:t>
          </a:r>
          <a:r>
            <a:rPr lang="en-US" b="0" dirty="0"/>
            <a:t> .</a:t>
          </a:r>
          <a:endParaRPr lang="en-US" b="1"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a:t>
          </a:r>
          <a:r>
            <a:rPr lang="en-US" b="0" i="0" dirty="0">
              <a:latin typeface="Century Gothic" panose="020B0502020202020204"/>
            </a:rPr>
            <a:t>Electronics</a:t>
          </a:r>
          <a:r>
            <a:rPr lang="en-US" dirty="0">
              <a:latin typeface="Century Gothic" panose="020B0502020202020204"/>
            </a:rPr>
            <a:t> and communication engineering.</a:t>
          </a:r>
          <a:endParaRPr lang="en-US" dirty="0"/>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Not applicable</a:t>
          </a:r>
          <a:r>
            <a:rPr lang="en-US" dirty="0"/>
            <a:t>.</a:t>
          </a:r>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98416 </a:t>
          </a:r>
          <a:r>
            <a:rPr lang="en-US" b="0" dirty="0"/>
            <a:t>31531</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D228123-F5CD-448D-81DC-A9E68940C8A4}" type="presOf" srcId="{517B3825-C1DD-4ECB-A33E-BF62AD1DE4F4}" destId="{FCDF5F3F-0422-4216-9859-725C45C13341}" srcOrd="0" destOrd="0" presId="urn:microsoft.com/office/officeart/2018/2/layout/IconVerticalSolidList"/>
    <dgm:cxn modelId="{F8EAB427-F45D-4FA3-8C2D-B05326B4F23B}" type="presOf" srcId="{56E5AC1C-E7EB-4E9C-913F-6F17FC42EA5E}" destId="{2D5E6B11-B403-4EBC-8C68-393B92926B32}" srcOrd="0" destOrd="0" presId="urn:microsoft.com/office/officeart/2018/2/layout/IconVerticalSolidList"/>
    <dgm:cxn modelId="{E1904D5F-18A4-460D-90D3-2260E4B07A3A}" type="presOf" srcId="{27CD96BB-1DF5-4F49-8A56-0ECEFE58B109}" destId="{C78BB61F-B34C-4D9E-8834-846E64B3BBDA}"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9AB69053-0722-4528-8AAC-46AD75D55B9F}" type="presOf" srcId="{03F28E0F-DE40-443B-80E0-35B6AE28027F}" destId="{7831546C-B66D-4B77-9A41-D6661F224D27}" srcOrd="0" destOrd="0" presId="urn:microsoft.com/office/officeart/2018/2/layout/IconVerticalSolidList"/>
    <dgm:cxn modelId="{BE15C959-D2C2-4147-9D1E-209CDBCE80CA}" type="presOf" srcId="{C449F333-F585-4C52-AA9B-FA1CD2656786}" destId="{030F61C8-990C-4D10-BBEF-342233FA90A0}"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2F31F7BE-FB0E-4BAB-9E8C-CA2484E2EEC2}" srcId="{9C9B7794-2D6D-46E9-9962-1B7C5C651DC4}" destId="{C449F333-F585-4C52-AA9B-FA1CD2656786}" srcOrd="4" destOrd="0" parTransId="{21488DA1-9175-47DF-B09E-349FAEC0BD01}" sibTransId="{490F43A6-DE26-44F0-838A-367502DC6201}"/>
    <dgm:cxn modelId="{2CBA9CF8-1C9D-4207-952F-44D730357325}" srcId="{9C9B7794-2D6D-46E9-9962-1B7C5C651DC4}" destId="{27CD96BB-1DF5-4F49-8A56-0ECEFE58B109}" srcOrd="0" destOrd="0" parTransId="{AC80135E-C386-4567-B7E5-3606D9F21F67}" sibTransId="{9BB99E28-24BA-4DB2-8B2A-7CFA006ADAC9}"/>
    <dgm:cxn modelId="{4C032132-9C8B-4EC8-9F28-80E4ABBE7434}" type="presParOf" srcId="{1BAAB36A-BA34-4FF1-BB11-FA3556EE1575}" destId="{8710244F-1BE0-4052-8B44-929BBE926B06}" srcOrd="0" destOrd="0" presId="urn:microsoft.com/office/officeart/2018/2/layout/IconVerticalSolidList"/>
    <dgm:cxn modelId="{1DEF3CB9-8944-4BA6-88C9-2ED5151738E7}" type="presParOf" srcId="{8710244F-1BE0-4052-8B44-929BBE926B06}" destId="{4F9C88A0-F7EE-42A6-9012-DA16E41F82AD}" srcOrd="0" destOrd="0" presId="urn:microsoft.com/office/officeart/2018/2/layout/IconVerticalSolidList"/>
    <dgm:cxn modelId="{F4A37F3D-7C79-43E5-AB9E-3C7F8215A86E}" type="presParOf" srcId="{8710244F-1BE0-4052-8B44-929BBE926B06}" destId="{FB157A4D-A493-40A7-BB99-E6CCE70F245C}" srcOrd="1" destOrd="0" presId="urn:microsoft.com/office/officeart/2018/2/layout/IconVerticalSolidList"/>
    <dgm:cxn modelId="{756D0438-7200-4F7D-8C27-008FB478090C}" type="presParOf" srcId="{8710244F-1BE0-4052-8B44-929BBE926B06}" destId="{D997DAFB-C041-41BA-AA01-8756AB0253BC}" srcOrd="2" destOrd="0" presId="urn:microsoft.com/office/officeart/2018/2/layout/IconVerticalSolidList"/>
    <dgm:cxn modelId="{5DC064E1-9CEC-4143-A96E-0B26D329C327}" type="presParOf" srcId="{8710244F-1BE0-4052-8B44-929BBE926B06}" destId="{C78BB61F-B34C-4D9E-8834-846E64B3BBDA}" srcOrd="3" destOrd="0" presId="urn:microsoft.com/office/officeart/2018/2/layout/IconVerticalSolidList"/>
    <dgm:cxn modelId="{B5414D83-8A5C-4F9C-B25B-81E4A56D4F6B}" type="presParOf" srcId="{1BAAB36A-BA34-4FF1-BB11-FA3556EE1575}" destId="{65A37FE8-13B7-4B8B-B440-F6E1D4128268}" srcOrd="1" destOrd="0" presId="urn:microsoft.com/office/officeart/2018/2/layout/IconVerticalSolidList"/>
    <dgm:cxn modelId="{F91C3C08-81AC-4A8F-B9D3-448920759F2A}" type="presParOf" srcId="{1BAAB36A-BA34-4FF1-BB11-FA3556EE1575}" destId="{79C6B836-10A9-4E2F-8085-A9B47A40EF28}" srcOrd="2" destOrd="0" presId="urn:microsoft.com/office/officeart/2018/2/layout/IconVerticalSolidList"/>
    <dgm:cxn modelId="{6CCE62DF-8775-41F6-AB00-717F0DACA88E}" type="presParOf" srcId="{79C6B836-10A9-4E2F-8085-A9B47A40EF28}" destId="{3C9BC99C-117B-4154-A97E-1F900E65949D}" srcOrd="0" destOrd="0" presId="urn:microsoft.com/office/officeart/2018/2/layout/IconVerticalSolidList"/>
    <dgm:cxn modelId="{5D9BB0C8-3781-4081-B5A9-424341FACEC0}" type="presParOf" srcId="{79C6B836-10A9-4E2F-8085-A9B47A40EF28}" destId="{222A8031-9FF8-41D3-BDAF-69B38489021B}" srcOrd="1" destOrd="0" presId="urn:microsoft.com/office/officeart/2018/2/layout/IconVerticalSolidList"/>
    <dgm:cxn modelId="{48C1EA3F-7556-4075-8745-0F093ADCDF5D}" type="presParOf" srcId="{79C6B836-10A9-4E2F-8085-A9B47A40EF28}" destId="{FC03AE11-F764-40AB-8E0E-74E01DA6A149}" srcOrd="2" destOrd="0" presId="urn:microsoft.com/office/officeart/2018/2/layout/IconVerticalSolidList"/>
    <dgm:cxn modelId="{F3E72161-040A-49E8-A38D-B68C60F9375D}" type="presParOf" srcId="{79C6B836-10A9-4E2F-8085-A9B47A40EF28}" destId="{7831546C-B66D-4B77-9A41-D6661F224D27}" srcOrd="3" destOrd="0" presId="urn:microsoft.com/office/officeart/2018/2/layout/IconVerticalSolidList"/>
    <dgm:cxn modelId="{2C66ED47-6692-457F-A4A6-F2B55626D601}" type="presParOf" srcId="{1BAAB36A-BA34-4FF1-BB11-FA3556EE1575}" destId="{4E834853-ED0B-4339-B89D-2FF0F41172F2}" srcOrd="3" destOrd="0" presId="urn:microsoft.com/office/officeart/2018/2/layout/IconVerticalSolidList"/>
    <dgm:cxn modelId="{1AB145CA-1EE3-47D6-AB84-E9B8DBF6DC59}" type="presParOf" srcId="{1BAAB36A-BA34-4FF1-BB11-FA3556EE1575}" destId="{17B4EAD2-8549-4EFD-A4A1-3AA42B01E87E}" srcOrd="4" destOrd="0" presId="urn:microsoft.com/office/officeart/2018/2/layout/IconVerticalSolidList"/>
    <dgm:cxn modelId="{E2A5283F-3B3B-40D9-883E-4DD46D686F6C}" type="presParOf" srcId="{17B4EAD2-8549-4EFD-A4A1-3AA42B01E87E}" destId="{3A4AD12C-4926-4498-8881-38CA79AF12B1}" srcOrd="0" destOrd="0" presId="urn:microsoft.com/office/officeart/2018/2/layout/IconVerticalSolidList"/>
    <dgm:cxn modelId="{9EF668A7-AF0E-4AD0-BFEE-AE4C76600D98}" type="presParOf" srcId="{17B4EAD2-8549-4EFD-A4A1-3AA42B01E87E}" destId="{E9AFEF67-0FC9-462C-8EA6-FF38FB346408}" srcOrd="1" destOrd="0" presId="urn:microsoft.com/office/officeart/2018/2/layout/IconVerticalSolidList"/>
    <dgm:cxn modelId="{4343CD67-9F07-47D6-B75A-D9282A073A1A}" type="presParOf" srcId="{17B4EAD2-8549-4EFD-A4A1-3AA42B01E87E}" destId="{113CBDEB-77BE-433F-9766-26E118B61FA7}" srcOrd="2" destOrd="0" presId="urn:microsoft.com/office/officeart/2018/2/layout/IconVerticalSolidList"/>
    <dgm:cxn modelId="{D471F1DC-69CD-4E15-9C4B-366D65BDEA7B}" type="presParOf" srcId="{17B4EAD2-8549-4EFD-A4A1-3AA42B01E87E}" destId="{2D5E6B11-B403-4EBC-8C68-393B92926B32}" srcOrd="3" destOrd="0" presId="urn:microsoft.com/office/officeart/2018/2/layout/IconVerticalSolidList"/>
    <dgm:cxn modelId="{A0955EC5-8BE9-44FF-8DB7-15A953143686}" type="presParOf" srcId="{1BAAB36A-BA34-4FF1-BB11-FA3556EE1575}" destId="{04FB791E-CBA8-408C-8B40-9F067992484F}" srcOrd="5" destOrd="0" presId="urn:microsoft.com/office/officeart/2018/2/layout/IconVerticalSolidList"/>
    <dgm:cxn modelId="{42C207B7-E857-40A6-BBF1-553FB347BD2C}" type="presParOf" srcId="{1BAAB36A-BA34-4FF1-BB11-FA3556EE1575}" destId="{5F225EA3-3D97-4718-9EAF-526D668B6249}" srcOrd="6" destOrd="0" presId="urn:microsoft.com/office/officeart/2018/2/layout/IconVerticalSolidList"/>
    <dgm:cxn modelId="{372DCDF5-66E6-4839-B1B3-7D5DE573AF5E}" type="presParOf" srcId="{5F225EA3-3D97-4718-9EAF-526D668B6249}" destId="{13D3C7A0-2113-45CC-AA29-4164452A47E8}" srcOrd="0" destOrd="0" presId="urn:microsoft.com/office/officeart/2018/2/layout/IconVerticalSolidList"/>
    <dgm:cxn modelId="{CA091B5B-F8F2-44FF-B859-8482FCC43016}" type="presParOf" srcId="{5F225EA3-3D97-4718-9EAF-526D668B6249}" destId="{5FA4CAB5-3B69-4A39-82A9-9B1B87AD0D33}" srcOrd="1" destOrd="0" presId="urn:microsoft.com/office/officeart/2018/2/layout/IconVerticalSolidList"/>
    <dgm:cxn modelId="{419C8364-E87B-4B83-BE04-4F03528FBA2A}" type="presParOf" srcId="{5F225EA3-3D97-4718-9EAF-526D668B6249}" destId="{53C04F33-EE82-40AC-A827-A4445BF5E7E3}" srcOrd="2" destOrd="0" presId="urn:microsoft.com/office/officeart/2018/2/layout/IconVerticalSolidList"/>
    <dgm:cxn modelId="{5A530993-3655-4BF9-9F43-A55C87A194CA}" type="presParOf" srcId="{5F225EA3-3D97-4718-9EAF-526D668B6249}" destId="{FCDF5F3F-0422-4216-9859-725C45C13341}" srcOrd="3" destOrd="0" presId="urn:microsoft.com/office/officeart/2018/2/layout/IconVerticalSolidList"/>
    <dgm:cxn modelId="{2DDED138-13FB-4657-A7F5-537A6EE0BFB0}" type="presParOf" srcId="{1BAAB36A-BA34-4FF1-BB11-FA3556EE1575}" destId="{6FF5A74D-A99E-4DD8-B1FB-F2071578171A}" srcOrd="7" destOrd="0" presId="urn:microsoft.com/office/officeart/2018/2/layout/IconVerticalSolidList"/>
    <dgm:cxn modelId="{0A65126C-D53E-4F9D-892D-E85579A944B8}" type="presParOf" srcId="{1BAAB36A-BA34-4FF1-BB11-FA3556EE1575}" destId="{3F4AF127-A7FE-4E25-939D-F1FB623BA2DA}" srcOrd="8" destOrd="0" presId="urn:microsoft.com/office/officeart/2018/2/layout/IconVerticalSolidList"/>
    <dgm:cxn modelId="{B71E74C5-87C9-4177-B06C-169829CD41FD}" type="presParOf" srcId="{3F4AF127-A7FE-4E25-939D-F1FB623BA2DA}" destId="{7CA04802-0873-4E2C-B51C-4255D0D4F85A}" srcOrd="0" destOrd="0" presId="urn:microsoft.com/office/officeart/2018/2/layout/IconVerticalSolidList"/>
    <dgm:cxn modelId="{10C2BD47-8522-4CA9-B761-B9402773D75B}" type="presParOf" srcId="{3F4AF127-A7FE-4E25-939D-F1FB623BA2DA}" destId="{613C52AD-6692-456A-905D-1E2AA6AF1F02}" srcOrd="1" destOrd="0" presId="urn:microsoft.com/office/officeart/2018/2/layout/IconVerticalSolidList"/>
    <dgm:cxn modelId="{BAA0238D-BF06-4CE9-B97F-776AA0EF381B}" type="presParOf" srcId="{3F4AF127-A7FE-4E25-939D-F1FB623BA2DA}" destId="{9117EFBC-EBEC-4803-96EA-3B189F6293B6}" srcOrd="2" destOrd="0" presId="urn:microsoft.com/office/officeart/2018/2/layout/IconVerticalSolidList"/>
    <dgm:cxn modelId="{D1631AA4-1AEC-488F-A95B-B2641EA836C1}"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Aryan </a:t>
          </a:r>
          <a:r>
            <a:rPr lang="en-US" dirty="0"/>
            <a:t>N</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US" b="0" i="0" dirty="0">
              <a:hlinkClick xmlns:r="http://schemas.openxmlformats.org/officeDocument/2006/relationships" r:id="rId1"/>
            </a:rPr>
            <a:t>panakalaryan@gmail.com</a:t>
          </a:r>
          <a:r>
            <a:rPr lang="en-US" dirty="0"/>
            <a:t> </a:t>
          </a:r>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CSE Cloud </a:t>
          </a:r>
          <a:r>
            <a:rPr lang="en-US" dirty="0"/>
            <a:t>Computing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9978115598</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a:lnSpc>
              <a:spcPct val="100000"/>
            </a:lnSpc>
          </a:pPr>
          <a:r>
            <a:rPr lang="en-US" b="0" i="0" dirty="0"/>
            <a:t>NAME                  Abhishek </a:t>
          </a:r>
          <a:r>
            <a:rPr lang="en-US" dirty="0"/>
            <a:t>Sarkar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US" b="0" i="0" dirty="0">
              <a:hlinkClick xmlns:r="http://schemas.openxmlformats.org/officeDocument/2006/relationships" r:id="rId1"/>
            </a:rPr>
            <a:t>abhisrkr007@gmail.com</a:t>
          </a:r>
          <a:r>
            <a:rPr lang="en-US" dirty="0"/>
            <a:t>  </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a:lnSpc>
              <a:spcPct val="100000"/>
            </a:lnSpc>
          </a:pPr>
          <a:r>
            <a:rPr lang="en-US" b="0" i="0" dirty="0"/>
            <a:t>DISCIPLINE      Electronics and telecommunication engineering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6290782054 </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A3D4C671-BFB0-4870-A0D1-A13617A2C893}" type="presOf" srcId="{03F28E0F-DE40-443B-80E0-35B6AE28027F}" destId="{7831546C-B66D-4B77-9A41-D6661F224D27}" srcOrd="0" destOrd="0" presId="urn:microsoft.com/office/officeart/2018/2/layout/IconVerticalSolidList"/>
    <dgm:cxn modelId="{329DC37C-AD4C-4AD3-A61F-D3979D5EB927}" type="presOf" srcId="{56E5AC1C-E7EB-4E9C-913F-6F17FC42EA5E}" destId="{2D5E6B11-B403-4EBC-8C68-393B92926B32}" srcOrd="0" destOrd="0" presId="urn:microsoft.com/office/officeart/2018/2/layout/IconVerticalSolidList"/>
    <dgm:cxn modelId="{08A0BD82-B031-4FD1-8E74-92AC3D3343D8}" type="presOf" srcId="{C449F333-F585-4C52-AA9B-FA1CD2656786}" destId="{030F61C8-990C-4D10-BBEF-342233FA90A0}"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D149FC96-D15F-4852-912F-97EA0F2D4A01}" type="presOf" srcId="{27CD96BB-1DF5-4F49-8A56-0ECEFE58B109}" destId="{C78BB61F-B34C-4D9E-8834-846E64B3BBDA}" srcOrd="0" destOrd="0" presId="urn:microsoft.com/office/officeart/2018/2/layout/IconVerticalSolidList"/>
    <dgm:cxn modelId="{58FA109A-9D8F-4E2F-BBA7-82A2309620E1}" srcId="{9C9B7794-2D6D-46E9-9962-1B7C5C651DC4}" destId="{517B3825-C1DD-4ECB-A33E-BF62AD1DE4F4}" srcOrd="3" destOrd="0" parTransId="{8A8A974B-9F64-4636-A79B-9FAE2AA95772}" sibTransId="{C8AC294C-3312-49AF-A38E-5E206CF74AA0}"/>
    <dgm:cxn modelId="{960934BD-C78C-4F85-929A-C926C11772BE}" type="presOf" srcId="{517B3825-C1DD-4ECB-A33E-BF62AD1DE4F4}" destId="{FCDF5F3F-0422-4216-9859-725C45C13341}"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CBA9CF8-1C9D-4207-952F-44D730357325}" srcId="{9C9B7794-2D6D-46E9-9962-1B7C5C651DC4}" destId="{27CD96BB-1DF5-4F49-8A56-0ECEFE58B109}" srcOrd="0" destOrd="0" parTransId="{AC80135E-C386-4567-B7E5-3606D9F21F67}" sibTransId="{9BB99E28-24BA-4DB2-8B2A-7CFA006ADAC9}"/>
    <dgm:cxn modelId="{907BE8F2-48FA-4EC1-AFB6-BCF74632EC7E}" type="presParOf" srcId="{1BAAB36A-BA34-4FF1-BB11-FA3556EE1575}" destId="{8710244F-1BE0-4052-8B44-929BBE926B06}" srcOrd="0" destOrd="0" presId="urn:microsoft.com/office/officeart/2018/2/layout/IconVerticalSolidList"/>
    <dgm:cxn modelId="{194C6FEB-F359-4235-B1D7-08173339B482}" type="presParOf" srcId="{8710244F-1BE0-4052-8B44-929BBE926B06}" destId="{4F9C88A0-F7EE-42A6-9012-DA16E41F82AD}" srcOrd="0" destOrd="0" presId="urn:microsoft.com/office/officeart/2018/2/layout/IconVerticalSolidList"/>
    <dgm:cxn modelId="{8F2A876F-742B-4A1D-BACD-C28D8C8237B8}" type="presParOf" srcId="{8710244F-1BE0-4052-8B44-929BBE926B06}" destId="{FB157A4D-A493-40A7-BB99-E6CCE70F245C}" srcOrd="1" destOrd="0" presId="urn:microsoft.com/office/officeart/2018/2/layout/IconVerticalSolidList"/>
    <dgm:cxn modelId="{7EC0BAC1-F090-4858-83D9-082758634417}" type="presParOf" srcId="{8710244F-1BE0-4052-8B44-929BBE926B06}" destId="{D997DAFB-C041-41BA-AA01-8756AB0253BC}" srcOrd="2" destOrd="0" presId="urn:microsoft.com/office/officeart/2018/2/layout/IconVerticalSolidList"/>
    <dgm:cxn modelId="{CED5F7FA-73A6-4C21-BE55-85727BBD6BE7}" type="presParOf" srcId="{8710244F-1BE0-4052-8B44-929BBE926B06}" destId="{C78BB61F-B34C-4D9E-8834-846E64B3BBDA}" srcOrd="3" destOrd="0" presId="urn:microsoft.com/office/officeart/2018/2/layout/IconVerticalSolidList"/>
    <dgm:cxn modelId="{ED9AC329-AD0E-45A9-AF4B-E104503B1FE0}" type="presParOf" srcId="{1BAAB36A-BA34-4FF1-BB11-FA3556EE1575}" destId="{65A37FE8-13B7-4B8B-B440-F6E1D4128268}" srcOrd="1" destOrd="0" presId="urn:microsoft.com/office/officeart/2018/2/layout/IconVerticalSolidList"/>
    <dgm:cxn modelId="{977BC979-5A6F-44CF-9274-54E41199DC3F}" type="presParOf" srcId="{1BAAB36A-BA34-4FF1-BB11-FA3556EE1575}" destId="{79C6B836-10A9-4E2F-8085-A9B47A40EF28}" srcOrd="2" destOrd="0" presId="urn:microsoft.com/office/officeart/2018/2/layout/IconVerticalSolidList"/>
    <dgm:cxn modelId="{DCF6FF8D-A6D4-4C5B-883D-190B93FC6C8E}" type="presParOf" srcId="{79C6B836-10A9-4E2F-8085-A9B47A40EF28}" destId="{3C9BC99C-117B-4154-A97E-1F900E65949D}" srcOrd="0" destOrd="0" presId="urn:microsoft.com/office/officeart/2018/2/layout/IconVerticalSolidList"/>
    <dgm:cxn modelId="{20152E47-447E-44BA-98D1-CB4CEE4C3BBA}" type="presParOf" srcId="{79C6B836-10A9-4E2F-8085-A9B47A40EF28}" destId="{222A8031-9FF8-41D3-BDAF-69B38489021B}" srcOrd="1" destOrd="0" presId="urn:microsoft.com/office/officeart/2018/2/layout/IconVerticalSolidList"/>
    <dgm:cxn modelId="{36EC305B-84F9-44DE-881D-7984063EF5CB}" type="presParOf" srcId="{79C6B836-10A9-4E2F-8085-A9B47A40EF28}" destId="{FC03AE11-F764-40AB-8E0E-74E01DA6A149}" srcOrd="2" destOrd="0" presId="urn:microsoft.com/office/officeart/2018/2/layout/IconVerticalSolidList"/>
    <dgm:cxn modelId="{095976DA-67E4-40DC-B7F2-4EE4C2846083}" type="presParOf" srcId="{79C6B836-10A9-4E2F-8085-A9B47A40EF28}" destId="{7831546C-B66D-4B77-9A41-D6661F224D27}" srcOrd="3" destOrd="0" presId="urn:microsoft.com/office/officeart/2018/2/layout/IconVerticalSolidList"/>
    <dgm:cxn modelId="{D59AD807-E12C-481B-A01D-38A7A9DDA968}" type="presParOf" srcId="{1BAAB36A-BA34-4FF1-BB11-FA3556EE1575}" destId="{4E834853-ED0B-4339-B89D-2FF0F41172F2}" srcOrd="3" destOrd="0" presId="urn:microsoft.com/office/officeart/2018/2/layout/IconVerticalSolidList"/>
    <dgm:cxn modelId="{6016EAE8-3476-4408-A6A0-3024B3A5ADDB}" type="presParOf" srcId="{1BAAB36A-BA34-4FF1-BB11-FA3556EE1575}" destId="{17B4EAD2-8549-4EFD-A4A1-3AA42B01E87E}" srcOrd="4" destOrd="0" presId="urn:microsoft.com/office/officeart/2018/2/layout/IconVerticalSolidList"/>
    <dgm:cxn modelId="{00E3A071-CACB-4E71-83D3-95F7A83CCDFA}" type="presParOf" srcId="{17B4EAD2-8549-4EFD-A4A1-3AA42B01E87E}" destId="{3A4AD12C-4926-4498-8881-38CA79AF12B1}" srcOrd="0" destOrd="0" presId="urn:microsoft.com/office/officeart/2018/2/layout/IconVerticalSolidList"/>
    <dgm:cxn modelId="{31352169-8BE9-47BC-BEE0-7FD620650C8B}" type="presParOf" srcId="{17B4EAD2-8549-4EFD-A4A1-3AA42B01E87E}" destId="{E9AFEF67-0FC9-462C-8EA6-FF38FB346408}" srcOrd="1" destOrd="0" presId="urn:microsoft.com/office/officeart/2018/2/layout/IconVerticalSolidList"/>
    <dgm:cxn modelId="{FA4DD7FF-AF37-43AA-80CF-42A9BBE60ECF}" type="presParOf" srcId="{17B4EAD2-8549-4EFD-A4A1-3AA42B01E87E}" destId="{113CBDEB-77BE-433F-9766-26E118B61FA7}" srcOrd="2" destOrd="0" presId="urn:microsoft.com/office/officeart/2018/2/layout/IconVerticalSolidList"/>
    <dgm:cxn modelId="{FB4F2E95-3091-4A42-AC5B-7C8C51FA4DAB}" type="presParOf" srcId="{17B4EAD2-8549-4EFD-A4A1-3AA42B01E87E}" destId="{2D5E6B11-B403-4EBC-8C68-393B92926B32}" srcOrd="3" destOrd="0" presId="urn:microsoft.com/office/officeart/2018/2/layout/IconVerticalSolidList"/>
    <dgm:cxn modelId="{854543C8-8FDF-4CDE-8BE0-2EB0326EECEA}" type="presParOf" srcId="{1BAAB36A-BA34-4FF1-BB11-FA3556EE1575}" destId="{04FB791E-CBA8-408C-8B40-9F067992484F}" srcOrd="5" destOrd="0" presId="urn:microsoft.com/office/officeart/2018/2/layout/IconVerticalSolidList"/>
    <dgm:cxn modelId="{BD7D8BF7-D942-476D-8C47-270159DF5726}" type="presParOf" srcId="{1BAAB36A-BA34-4FF1-BB11-FA3556EE1575}" destId="{5F225EA3-3D97-4718-9EAF-526D668B6249}" srcOrd="6" destOrd="0" presId="urn:microsoft.com/office/officeart/2018/2/layout/IconVerticalSolidList"/>
    <dgm:cxn modelId="{9B5DF1DD-6C3F-476A-A147-F1BB2A34B630}" type="presParOf" srcId="{5F225EA3-3D97-4718-9EAF-526D668B6249}" destId="{13D3C7A0-2113-45CC-AA29-4164452A47E8}" srcOrd="0" destOrd="0" presId="urn:microsoft.com/office/officeart/2018/2/layout/IconVerticalSolidList"/>
    <dgm:cxn modelId="{F87E89AE-35D0-433D-B43B-EB16B8C380BD}" type="presParOf" srcId="{5F225EA3-3D97-4718-9EAF-526D668B6249}" destId="{5FA4CAB5-3B69-4A39-82A9-9B1B87AD0D33}" srcOrd="1" destOrd="0" presId="urn:microsoft.com/office/officeart/2018/2/layout/IconVerticalSolidList"/>
    <dgm:cxn modelId="{2D75BBCD-D7C1-4414-9DF5-0E78BDB59C4B}" type="presParOf" srcId="{5F225EA3-3D97-4718-9EAF-526D668B6249}" destId="{53C04F33-EE82-40AC-A827-A4445BF5E7E3}" srcOrd="2" destOrd="0" presId="urn:microsoft.com/office/officeart/2018/2/layout/IconVerticalSolidList"/>
    <dgm:cxn modelId="{2C77B7FF-CFAA-4D8D-92F1-441E18083C4C}" type="presParOf" srcId="{5F225EA3-3D97-4718-9EAF-526D668B6249}" destId="{FCDF5F3F-0422-4216-9859-725C45C13341}" srcOrd="3" destOrd="0" presId="urn:microsoft.com/office/officeart/2018/2/layout/IconVerticalSolidList"/>
    <dgm:cxn modelId="{DD5E7582-ADF6-4731-ABEF-BBD15960D64F}" type="presParOf" srcId="{1BAAB36A-BA34-4FF1-BB11-FA3556EE1575}" destId="{6FF5A74D-A99E-4DD8-B1FB-F2071578171A}" srcOrd="7" destOrd="0" presId="urn:microsoft.com/office/officeart/2018/2/layout/IconVerticalSolidList"/>
    <dgm:cxn modelId="{5BC03008-D258-404F-A0BE-9F976E82B615}" type="presParOf" srcId="{1BAAB36A-BA34-4FF1-BB11-FA3556EE1575}" destId="{3F4AF127-A7FE-4E25-939D-F1FB623BA2DA}" srcOrd="8" destOrd="0" presId="urn:microsoft.com/office/officeart/2018/2/layout/IconVerticalSolidList"/>
    <dgm:cxn modelId="{E1A95F5D-AE4A-4CA5-ACC2-2BAF1FD65D94}" type="presParOf" srcId="{3F4AF127-A7FE-4E25-939D-F1FB623BA2DA}" destId="{7CA04802-0873-4E2C-B51C-4255D0D4F85A}" srcOrd="0" destOrd="0" presId="urn:microsoft.com/office/officeart/2018/2/layout/IconVerticalSolidList"/>
    <dgm:cxn modelId="{1EBEF229-0081-4C0F-975F-CF1AB07F2CCB}" type="presParOf" srcId="{3F4AF127-A7FE-4E25-939D-F1FB623BA2DA}" destId="{613C52AD-6692-456A-905D-1E2AA6AF1F02}" srcOrd="1" destOrd="0" presId="urn:microsoft.com/office/officeart/2018/2/layout/IconVerticalSolidList"/>
    <dgm:cxn modelId="{E23D9864-0F2B-4923-BE84-678B62165D63}" type="presParOf" srcId="{3F4AF127-A7FE-4E25-939D-F1FB623BA2DA}" destId="{9117EFBC-EBEC-4803-96EA-3B189F6293B6}" srcOrd="2" destOrd="0" presId="urn:microsoft.com/office/officeart/2018/2/layout/IconVerticalSolidList"/>
    <dgm:cxn modelId="{8C5AFD4B-C39C-4CAD-BF35-B99637EE666E}"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Rohan Paul</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US" b="0" i="0" dirty="0">
              <a:latin typeface="Century Gothic" panose="020B0502020202020204"/>
            </a:rPr>
            <a:t> </a:t>
          </a:r>
          <a:r>
            <a:rPr lang="en-US" b="0" i="0" dirty="0">
              <a:hlinkClick xmlns:r="http://schemas.openxmlformats.org/officeDocument/2006/relationships" r:id="rId1"/>
            </a:rPr>
            <a:t>rohanpaul060598@gmail.com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Electronics and Communication 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a:t>
          </a:r>
          <a:r>
            <a:rPr lang="en-US" b="0" i="0" dirty="0">
              <a:latin typeface="Century Gothic" panose="020B0502020202020204"/>
            </a:rPr>
            <a:t>3rd</a:t>
          </a:r>
          <a:r>
            <a:rPr lang="en-US" b="0" i="0" dirty="0"/>
            <a:t>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9748864700</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Suriya </a:t>
          </a:r>
          <a:r>
            <a:rPr lang="en-US" b="0" i="0" dirty="0" err="1"/>
            <a:t>Devalan</a:t>
          </a:r>
          <a:r>
            <a:rPr lang="en-US" b="0" i="0" dirty="0"/>
            <a:t> </a:t>
          </a:r>
          <a:r>
            <a:rPr lang="en-US" dirty="0"/>
            <a:t>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as5539@srmist.edu.in</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Mechanical</a:t>
          </a:r>
          <a:r>
            <a:rPr lang="en-US" b="0" i="0" dirty="0">
              <a:latin typeface="Century Gothic" panose="020B0502020202020204"/>
            </a:rPr>
            <a:t> </a:t>
          </a:r>
          <a:r>
            <a:rPr lang="en-US" b="0" i="0" dirty="0"/>
            <a:t>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8072137976</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Ved Prakash Dubey</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hlinkClick xmlns:r="http://schemas.openxmlformats.org/officeDocument/2006/relationships" r:id="rId1"/>
            </a:rPr>
            <a:t>dvedprakash2001@gmail.com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CSE-SWE</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9674990810</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Pushpal Das</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hlinkClick xmlns:r="http://schemas.openxmlformats.org/officeDocument/2006/relationships" r:id="rId1"/>
            </a:rPr>
            <a:t>pushpaldas2001@gmail.com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Electronics and Communication 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GB" dirty="0"/>
            <a:t>8910497557</a:t>
          </a:r>
          <a:r>
            <a:rPr lang="en-GB" dirty="0">
              <a:latin typeface="Century Gothic" panose="020B0502020202020204"/>
            </a:rPr>
            <a:t> </a:t>
          </a:r>
          <a:endParaRPr lang="en-GB" dirty="0"/>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268"/>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75054" y="208855"/>
          <a:ext cx="500099" cy="500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50209" y="4268"/>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dirty="0"/>
            <a:t>NAME                Dr </a:t>
          </a:r>
          <a:r>
            <a:rPr lang="en-US" sz="1900" b="0" i="0" kern="1200" dirty="0">
              <a:latin typeface="Century Gothic" panose="020B0502020202020204"/>
            </a:rPr>
            <a:t>K. Kalimuthu.</a:t>
          </a:r>
          <a:endParaRPr lang="en-US" sz="1900" b="0" i="0" kern="1200" dirty="0"/>
        </a:p>
      </dsp:txBody>
      <dsp:txXfrm>
        <a:off x="1050209" y="4268"/>
        <a:ext cx="5054551" cy="909272"/>
      </dsp:txXfrm>
    </dsp:sp>
    <dsp:sp modelId="{3C9BC99C-117B-4154-A97E-1F900E65949D}">
      <dsp:nvSpPr>
        <dsp:cNvPr id="0" name=""/>
        <dsp:cNvSpPr/>
      </dsp:nvSpPr>
      <dsp:spPr>
        <a:xfrm>
          <a:off x="0" y="1140858"/>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75054" y="1345445"/>
          <a:ext cx="500099" cy="500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50209" y="1140858"/>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a:lnSpc>
              <a:spcPct val="100000"/>
            </a:lnSpc>
            <a:spcBef>
              <a:spcPct val="0"/>
            </a:spcBef>
            <a:spcAft>
              <a:spcPct val="35000"/>
            </a:spcAft>
            <a:buNone/>
          </a:pPr>
          <a:r>
            <a:rPr lang="en-US" sz="1900" b="0" i="0" kern="1200" dirty="0"/>
            <a:t>EMAIL ID         </a:t>
          </a:r>
          <a:r>
            <a:rPr lang="en-US" sz="1900" b="0" i="0" kern="1200" dirty="0">
              <a:latin typeface="Century Gothic" panose="020B0502020202020204"/>
            </a:rPr>
            <a:t> </a:t>
          </a:r>
          <a:r>
            <a:rPr lang="en-US" sz="1900" b="0" i="0" u="sng" kern="1200" dirty="0">
              <a:latin typeface="Century Gothic" panose="020B0502020202020204"/>
              <a:hlinkClick xmlns:r="http://schemas.openxmlformats.org/officeDocument/2006/relationships" r:id="rId5"/>
            </a:rPr>
            <a:t>kalimutk</a:t>
          </a:r>
          <a:r>
            <a:rPr lang="en-US" sz="1900" b="0" i="0" u="sng" kern="1200" dirty="0">
              <a:hlinkClick xmlns:r="http://schemas.openxmlformats.org/officeDocument/2006/relationships" r:id="rId5"/>
            </a:rPr>
            <a:t>@srmist.edu.in</a:t>
          </a:r>
          <a:r>
            <a:rPr lang="en-US" sz="1900" b="0" kern="1200" dirty="0"/>
            <a:t> .</a:t>
          </a:r>
          <a:endParaRPr lang="en-US" sz="1900" b="1" kern="1200" dirty="0"/>
        </a:p>
      </dsp:txBody>
      <dsp:txXfrm>
        <a:off x="1050209" y="1140858"/>
        <a:ext cx="5054551" cy="909272"/>
      </dsp:txXfrm>
    </dsp:sp>
    <dsp:sp modelId="{3A4AD12C-4926-4498-8881-38CA79AF12B1}">
      <dsp:nvSpPr>
        <dsp:cNvPr id="0" name=""/>
        <dsp:cNvSpPr/>
      </dsp:nvSpPr>
      <dsp:spPr>
        <a:xfrm>
          <a:off x="0" y="2277448"/>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75054" y="2482035"/>
          <a:ext cx="500099" cy="50009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50209" y="2277448"/>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dirty="0"/>
            <a:t>DISCIPLINE      </a:t>
          </a:r>
          <a:r>
            <a:rPr lang="en-US" sz="1900" b="0" i="0" kern="1200" dirty="0">
              <a:latin typeface="Century Gothic" panose="020B0502020202020204"/>
            </a:rPr>
            <a:t>Electronics</a:t>
          </a:r>
          <a:r>
            <a:rPr lang="en-US" sz="1900" kern="1200" dirty="0">
              <a:latin typeface="Century Gothic" panose="020B0502020202020204"/>
            </a:rPr>
            <a:t> and communication engineering.</a:t>
          </a:r>
          <a:endParaRPr lang="en-US" sz="1900" kern="1200" dirty="0"/>
        </a:p>
      </dsp:txBody>
      <dsp:txXfrm>
        <a:off x="1050209" y="2277448"/>
        <a:ext cx="5054551" cy="909272"/>
      </dsp:txXfrm>
    </dsp:sp>
    <dsp:sp modelId="{13D3C7A0-2113-45CC-AA29-4164452A47E8}">
      <dsp:nvSpPr>
        <dsp:cNvPr id="0" name=""/>
        <dsp:cNvSpPr/>
      </dsp:nvSpPr>
      <dsp:spPr>
        <a:xfrm>
          <a:off x="0" y="3414039"/>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75054" y="3618625"/>
          <a:ext cx="500099" cy="50009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50209" y="3414039"/>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dirty="0"/>
            <a:t>YEAR               Not applicable</a:t>
          </a:r>
          <a:r>
            <a:rPr lang="en-US" sz="1900" kern="1200" dirty="0"/>
            <a:t>.</a:t>
          </a:r>
        </a:p>
      </dsp:txBody>
      <dsp:txXfrm>
        <a:off x="1050209" y="3414039"/>
        <a:ext cx="5054551" cy="909272"/>
      </dsp:txXfrm>
    </dsp:sp>
    <dsp:sp modelId="{7CA04802-0873-4E2C-B51C-4255D0D4F85A}">
      <dsp:nvSpPr>
        <dsp:cNvPr id="0" name=""/>
        <dsp:cNvSpPr/>
      </dsp:nvSpPr>
      <dsp:spPr>
        <a:xfrm>
          <a:off x="0" y="4550629"/>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75054" y="4755215"/>
          <a:ext cx="500099" cy="50009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50209" y="4550629"/>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dirty="0"/>
            <a:t>MOBILE</a:t>
          </a:r>
          <a:r>
            <a:rPr lang="en-US" sz="1900" kern="1200" dirty="0">
              <a:latin typeface="Century Gothic" panose="020B0502020202020204"/>
            </a:rPr>
            <a:t>           </a:t>
          </a:r>
          <a:r>
            <a:rPr lang="en-US" sz="1900" kern="1200" dirty="0"/>
            <a:t>98416 </a:t>
          </a:r>
          <a:r>
            <a:rPr lang="en-US" sz="1900" b="0" kern="1200" dirty="0"/>
            <a:t>31531</a:t>
          </a:r>
        </a:p>
      </dsp:txBody>
      <dsp:txXfrm>
        <a:off x="1050209" y="4550629"/>
        <a:ext cx="5054551" cy="909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NAME                  Aryan </a:t>
          </a:r>
          <a:r>
            <a:rPr lang="en-US" sz="1800" kern="1200" dirty="0"/>
            <a:t>N</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EMAIL ID          </a:t>
          </a:r>
          <a:r>
            <a:rPr lang="en-US" sz="1800" b="0" i="0" kern="1200" dirty="0">
              <a:hlinkClick xmlns:r="http://schemas.openxmlformats.org/officeDocument/2006/relationships" r:id="rId5"/>
            </a:rPr>
            <a:t>panakalaryan@gmail.com</a:t>
          </a:r>
          <a:r>
            <a:rPr lang="en-US" sz="1800" kern="1200" dirty="0"/>
            <a:t> </a:t>
          </a:r>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DISCIPLINE      CSE Cloud </a:t>
          </a:r>
          <a:r>
            <a:rPr lang="en-US" sz="1800" kern="1200" dirty="0"/>
            <a:t>Computing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YEAR               3rd year</a:t>
          </a:r>
          <a:r>
            <a:rPr lang="en-US" sz="1800" kern="1200" dirty="0">
              <a:latin typeface="Century Gothic" panose="020B0502020202020204"/>
            </a:rPr>
            <a:t> </a:t>
          </a:r>
          <a:endParaRPr lang="en-US" sz="18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MOBILE</a:t>
          </a:r>
          <a:r>
            <a:rPr lang="en-US" sz="1800" kern="1200" dirty="0">
              <a:latin typeface="Century Gothic" panose="020B0502020202020204"/>
            </a:rPr>
            <a:t>           </a:t>
          </a:r>
          <a:r>
            <a:rPr lang="en-US" sz="1800" kern="1200" dirty="0"/>
            <a:t>9978115598</a:t>
          </a:r>
        </a:p>
      </dsp:txBody>
      <dsp:txXfrm>
        <a:off x="1089064" y="4718990"/>
        <a:ext cx="5120079" cy="942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a:lnSpc>
              <a:spcPct val="100000"/>
            </a:lnSpc>
            <a:spcBef>
              <a:spcPct val="0"/>
            </a:spcBef>
            <a:spcAft>
              <a:spcPct val="35000"/>
            </a:spcAft>
            <a:buNone/>
          </a:pPr>
          <a:r>
            <a:rPr lang="en-US" sz="1900" b="0" i="0" kern="1200" dirty="0"/>
            <a:t>NAME                  Abhishek </a:t>
          </a:r>
          <a:r>
            <a:rPr lang="en-US" sz="1900" kern="1200" dirty="0"/>
            <a:t>Sarkar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dirty="0"/>
            <a:t>EMAIL ID          </a:t>
          </a:r>
          <a:r>
            <a:rPr lang="en-US" sz="1900" b="0" i="0" kern="1200" dirty="0">
              <a:hlinkClick xmlns:r="http://schemas.openxmlformats.org/officeDocument/2006/relationships" r:id="rId5"/>
            </a:rPr>
            <a:t>abhisrkr007@gmail.com</a:t>
          </a:r>
          <a:r>
            <a:rPr lang="en-US" sz="1900" kern="1200" dirty="0"/>
            <a:t>  </a:t>
          </a:r>
          <a:r>
            <a:rPr lang="en-US" sz="1900" kern="1200" dirty="0">
              <a:latin typeface="Century Gothic" panose="020B0502020202020204"/>
            </a:rPr>
            <a:t> </a:t>
          </a:r>
          <a:endParaRPr lang="en-US" sz="19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a:lnSpc>
              <a:spcPct val="100000"/>
            </a:lnSpc>
            <a:spcBef>
              <a:spcPct val="0"/>
            </a:spcBef>
            <a:spcAft>
              <a:spcPct val="35000"/>
            </a:spcAft>
            <a:buNone/>
          </a:pPr>
          <a:r>
            <a:rPr lang="en-US" sz="1900" b="0" i="0" kern="1200" dirty="0"/>
            <a:t>DISCIPLINE      Electronics and telecommunication engineering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a:lnSpc>
              <a:spcPct val="100000"/>
            </a:lnSpc>
            <a:spcBef>
              <a:spcPct val="0"/>
            </a:spcBef>
            <a:spcAft>
              <a:spcPct val="35000"/>
            </a:spcAft>
            <a:buNone/>
          </a:pPr>
          <a:r>
            <a:rPr lang="en-US" sz="1900" b="0" i="0" kern="1200" dirty="0"/>
            <a:t>YEAR               3rd year</a:t>
          </a:r>
          <a:r>
            <a:rPr lang="en-US" sz="1900" kern="1200" dirty="0">
              <a:latin typeface="Century Gothic" panose="020B0502020202020204"/>
            </a:rPr>
            <a:t> </a:t>
          </a:r>
          <a:endParaRPr lang="en-US" sz="19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dirty="0"/>
            <a:t>MOBILE</a:t>
          </a:r>
          <a:r>
            <a:rPr lang="en-US" sz="1900" kern="1200" dirty="0">
              <a:latin typeface="Century Gothic" panose="020B0502020202020204"/>
            </a:rPr>
            <a:t>           </a:t>
          </a:r>
          <a:r>
            <a:rPr lang="en-US" sz="1900" kern="1200" dirty="0"/>
            <a:t>6290782054 </a:t>
          </a:r>
        </a:p>
      </dsp:txBody>
      <dsp:txXfrm>
        <a:off x="1089064" y="4718990"/>
        <a:ext cx="5120079" cy="942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NAME                  Rohan Paul</a:t>
          </a:r>
          <a:r>
            <a:rPr lang="en-US" sz="1600" kern="1200" dirty="0">
              <a:latin typeface="Century Gothic" panose="020B0502020202020204"/>
            </a:rPr>
            <a:t> </a:t>
          </a:r>
          <a:endParaRPr lang="en-US" sz="16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EMAIL ID         </a:t>
          </a:r>
          <a:r>
            <a:rPr lang="en-US" sz="1600" b="0" i="0" kern="1200" dirty="0">
              <a:latin typeface="Century Gothic" panose="020B0502020202020204"/>
            </a:rPr>
            <a:t> </a:t>
          </a:r>
          <a:r>
            <a:rPr lang="en-US" sz="1600" b="0" i="0" kern="1200" dirty="0">
              <a:hlinkClick xmlns:r="http://schemas.openxmlformats.org/officeDocument/2006/relationships" r:id="rId5"/>
            </a:rPr>
            <a:t>rohanpaul060598@gmail.com</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DISCIPLINE      Electronics and Communication Engineering</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YEAR               </a:t>
          </a:r>
          <a:r>
            <a:rPr lang="en-US" sz="1600" b="0" i="0" kern="1200" dirty="0">
              <a:latin typeface="Century Gothic" panose="020B0502020202020204"/>
            </a:rPr>
            <a:t>3rd</a:t>
          </a:r>
          <a:r>
            <a:rPr lang="en-US" sz="1600" b="0" i="0" kern="1200" dirty="0"/>
            <a:t>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MOBILE</a:t>
          </a:r>
          <a:r>
            <a:rPr lang="en-US" sz="1600" kern="1200" dirty="0">
              <a:latin typeface="Century Gothic" panose="020B0502020202020204"/>
            </a:rPr>
            <a:t>           </a:t>
          </a:r>
          <a:r>
            <a:rPr lang="en-US" sz="1600" kern="1200" dirty="0"/>
            <a:t>9748864700</a:t>
          </a:r>
        </a:p>
      </dsp:txBody>
      <dsp:txXfrm>
        <a:off x="1089064" y="4718990"/>
        <a:ext cx="5120079" cy="942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NAME                  Suriya </a:t>
          </a:r>
          <a:r>
            <a:rPr lang="en-US" sz="1600" b="0" i="0" kern="1200" dirty="0" err="1"/>
            <a:t>Devalan</a:t>
          </a:r>
          <a:r>
            <a:rPr lang="en-US" sz="1600" b="0" i="0" kern="1200" dirty="0"/>
            <a:t> </a:t>
          </a:r>
          <a:r>
            <a:rPr lang="en-US" sz="1600" kern="1200" dirty="0"/>
            <a:t>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EMAIL ID          as5539@srmist.edu.in</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DISCIPLINE      Mechanical</a:t>
          </a:r>
          <a:r>
            <a:rPr lang="en-US" sz="1600" b="0" i="0" kern="1200" dirty="0">
              <a:latin typeface="Century Gothic" panose="020B0502020202020204"/>
            </a:rPr>
            <a:t> </a:t>
          </a:r>
          <a:r>
            <a:rPr lang="en-US" sz="1600" b="0" i="0" kern="1200" dirty="0"/>
            <a:t>Engineering</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YEAR               3rd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MOBILE</a:t>
          </a:r>
          <a:r>
            <a:rPr lang="en-US" sz="1600" kern="1200" dirty="0">
              <a:latin typeface="Century Gothic" panose="020B0502020202020204"/>
            </a:rPr>
            <a:t>           </a:t>
          </a:r>
          <a:r>
            <a:rPr lang="en-US" sz="1600" kern="1200" dirty="0"/>
            <a:t>8072137976</a:t>
          </a:r>
        </a:p>
      </dsp:txBody>
      <dsp:txXfrm>
        <a:off x="1089064" y="4718990"/>
        <a:ext cx="5120079" cy="942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NAME                  Ved Prakash Dubey</a:t>
          </a:r>
          <a:r>
            <a:rPr lang="en-US" sz="1600" kern="1200" dirty="0">
              <a:latin typeface="Century Gothic" panose="020B0502020202020204"/>
            </a:rPr>
            <a:t> </a:t>
          </a:r>
          <a:endParaRPr lang="en-US" sz="16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a:lnSpc>
              <a:spcPct val="100000"/>
            </a:lnSpc>
            <a:spcBef>
              <a:spcPct val="0"/>
            </a:spcBef>
            <a:spcAft>
              <a:spcPct val="35000"/>
            </a:spcAft>
            <a:buNone/>
          </a:pPr>
          <a:r>
            <a:rPr lang="en-US" sz="1600" b="0" i="0" kern="1200" dirty="0"/>
            <a:t>EMAIL ID          </a:t>
          </a:r>
          <a:r>
            <a:rPr lang="en-US" sz="1600" b="0" i="0" kern="1200" dirty="0">
              <a:hlinkClick xmlns:r="http://schemas.openxmlformats.org/officeDocument/2006/relationships" r:id="rId5"/>
            </a:rPr>
            <a:t>dvedprakash2001@gmail.com</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DISCIPLINE      CSE-SWE</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YEAR               3rd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MOBILE</a:t>
          </a:r>
          <a:r>
            <a:rPr lang="en-US" sz="1600" kern="1200" dirty="0">
              <a:latin typeface="Century Gothic" panose="020B0502020202020204"/>
            </a:rPr>
            <a:t>           </a:t>
          </a:r>
          <a:r>
            <a:rPr lang="en-US" sz="1600" kern="1200" dirty="0"/>
            <a:t>9674990810</a:t>
          </a:r>
        </a:p>
      </dsp:txBody>
      <dsp:txXfrm>
        <a:off x="1089064" y="4718990"/>
        <a:ext cx="5120079" cy="9429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NAME                  Pushpal Das</a:t>
          </a:r>
          <a:r>
            <a:rPr lang="en-US" sz="1700" kern="1200" dirty="0">
              <a:latin typeface="Century Gothic" panose="020B0502020202020204"/>
            </a:rPr>
            <a:t> </a:t>
          </a:r>
          <a:endParaRPr lang="en-US" sz="17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a:lnSpc>
              <a:spcPct val="100000"/>
            </a:lnSpc>
            <a:spcBef>
              <a:spcPct val="0"/>
            </a:spcBef>
            <a:spcAft>
              <a:spcPct val="35000"/>
            </a:spcAft>
            <a:buNone/>
          </a:pPr>
          <a:r>
            <a:rPr lang="en-US" sz="1700" b="0" i="0" kern="1200" dirty="0"/>
            <a:t>EMAIL ID          </a:t>
          </a:r>
          <a:r>
            <a:rPr lang="en-US" sz="1700" b="0" i="0" kern="1200" dirty="0">
              <a:hlinkClick xmlns:r="http://schemas.openxmlformats.org/officeDocument/2006/relationships" r:id="rId5"/>
            </a:rPr>
            <a:t>pushpaldas2001@gmail.com</a:t>
          </a:r>
          <a:r>
            <a:rPr lang="en-US" sz="1700" kern="1200" dirty="0">
              <a:latin typeface="Century Gothic" panose="020B0502020202020204"/>
            </a:rPr>
            <a:t> </a:t>
          </a:r>
          <a:endParaRPr lang="en-US" sz="17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DISCIPLINE      Electronics and Communication Engineering</a:t>
          </a:r>
          <a:r>
            <a:rPr lang="en-US" sz="17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YEAR               3rd year</a:t>
          </a:r>
          <a:r>
            <a:rPr lang="en-US" sz="1700" kern="1200" dirty="0">
              <a:latin typeface="Century Gothic" panose="020B0502020202020204"/>
            </a:rPr>
            <a:t> </a:t>
          </a:r>
          <a:endParaRPr lang="en-US" sz="17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MOBILE</a:t>
          </a:r>
          <a:r>
            <a:rPr lang="en-US" sz="1700" kern="1200" dirty="0">
              <a:latin typeface="Century Gothic" panose="020B0502020202020204"/>
            </a:rPr>
            <a:t>           </a:t>
          </a:r>
          <a:r>
            <a:rPr lang="en-GB" sz="1700" kern="1200" dirty="0"/>
            <a:t>8910497557</a:t>
          </a:r>
          <a:r>
            <a:rPr lang="en-GB" sz="1700" kern="1200" dirty="0">
              <a:latin typeface="Century Gothic" panose="020B0502020202020204"/>
            </a:rPr>
            <a:t> </a:t>
          </a:r>
          <a:endParaRPr lang="en-GB" sz="1700" kern="1200" dirty="0"/>
        </a:p>
      </dsp:txBody>
      <dsp:txXfrm>
        <a:off x="1089064" y="4718990"/>
        <a:ext cx="5120079" cy="9429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0737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9580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75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45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ooter Placeholder 7"/>
          <p:cNvSpPr txBox="1">
            <a:spLocks noGrp="1"/>
          </p:cNvSpPr>
          <p:nvPr>
            <p:ph type="ftr" sz="quarter" idx="9"/>
          </p:nvPr>
        </p:nvSpPr>
        <p:spPr/>
        <p:txBody>
          <a:bodyPr/>
          <a:lstStyle>
            <a:lvl1pPr>
              <a:defRPr/>
            </a:lvl1pPr>
          </a:lstStyle>
          <a:p>
            <a:pPr lvl="0"/>
            <a:endParaRPr lang="en-US"/>
          </a:p>
        </p:txBody>
      </p:sp>
      <p:sp>
        <p:nvSpPr>
          <p:cNvPr id="3" name="Slide Number Placeholder 8"/>
          <p:cNvSpPr txBox="1">
            <a:spLocks noGrp="1"/>
          </p:cNvSpPr>
          <p:nvPr>
            <p:ph type="sldNum" sz="quarter" idx="8"/>
          </p:nvPr>
        </p:nvSpPr>
        <p:spPr/>
        <p:txBody>
          <a:bodyPr/>
          <a:lstStyle>
            <a:lvl1pPr>
              <a:defRPr/>
            </a:lvl1pPr>
          </a:lstStyle>
          <a:p>
            <a:pPr lvl="0"/>
            <a:fld id="{ECA9C469-9E35-4048-BDE7-4AC3AD5A911A}" type="slidenum">
              <a:t>‹#›</a:t>
            </a:fld>
            <a:endParaRPr lang="en-US"/>
          </a:p>
        </p:txBody>
      </p:sp>
    </p:spTree>
    <p:extLst>
      <p:ext uri="{BB962C8B-B14F-4D97-AF65-F5344CB8AC3E}">
        <p14:creationId xmlns:p14="http://schemas.microsoft.com/office/powerpoint/2010/main" val="2739304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845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975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86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20/01/2022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303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157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949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extBox 11"/>
          <p:cNvSpPr txBox="1"/>
          <p:nvPr/>
        </p:nvSpPr>
        <p:spPr>
          <a:xfrm>
            <a:off x="898297" y="971257"/>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
        <p:nvSpPr>
          <p:cNvPr id="3" name="TextBox 14"/>
          <p:cNvSpPr txBox="1"/>
          <p:nvPr/>
        </p:nvSpPr>
        <p:spPr>
          <a:xfrm>
            <a:off x="9330491" y="2613784"/>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Tree>
    <p:extLst>
      <p:ext uri="{BB962C8B-B14F-4D97-AF65-F5344CB8AC3E}">
        <p14:creationId xmlns:p14="http://schemas.microsoft.com/office/powerpoint/2010/main" val="2754576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725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3" name="Straight Connector 16"/>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4" name="Straight Connector 17"/>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5" name="Date Placeholder 3"/>
          <p:cNvSpPr txBox="1">
            <a:spLocks noGrp="1"/>
          </p:cNvSpPr>
          <p:nvPr>
            <p:ph type="dt" sz="half" idx="7"/>
          </p:nvPr>
        </p:nvSpPr>
        <p:spPr/>
        <p:txBody>
          <a:bodyPr/>
          <a:lstStyle>
            <a:lvl1pPr>
              <a:defRPr/>
            </a:lvl1pPr>
          </a:lstStyle>
          <a:p>
            <a:pPr lvl="0"/>
            <a:fld id="{84FA4C32-796B-4EF2-844A-BCEE91963A0B}" type="datetime1">
              <a:rPr lang="en-US"/>
              <a:pPr lvl="0"/>
              <a:t>1/20/2022</a:t>
            </a:fld>
            <a:endParaRPr lang="en-US"/>
          </a:p>
        </p:txBody>
      </p:sp>
      <p:sp>
        <p:nvSpPr>
          <p:cNvPr id="6" name="Footer Placeholder 4"/>
          <p:cNvSpPr txBox="1">
            <a:spLocks noGrp="1"/>
          </p:cNvSpPr>
          <p:nvPr>
            <p:ph type="ftr" sz="quarter" idx="9"/>
          </p:nvPr>
        </p:nvSpPr>
        <p:spPr/>
        <p:txBody>
          <a:bodyPr/>
          <a:lstStyle>
            <a:lvl1pPr>
              <a:defRPr/>
            </a:lvl1pPr>
          </a:lstStyle>
          <a:p>
            <a:pPr lvl="0"/>
            <a:endParaRPr lang="en-US"/>
          </a:p>
        </p:txBody>
      </p:sp>
      <p:sp>
        <p:nvSpPr>
          <p:cNvPr id="7" name="Slide Number Placeholder 5"/>
          <p:cNvSpPr txBox="1">
            <a:spLocks noGrp="1"/>
          </p:cNvSpPr>
          <p:nvPr>
            <p:ph type="sldNum" sz="quarter" idx="8"/>
          </p:nvPr>
        </p:nvSpPr>
        <p:spPr/>
        <p:txBody>
          <a:bodyPr/>
          <a:lstStyle>
            <a:lvl1pPr>
              <a:defRPr/>
            </a:lvl1pPr>
          </a:lstStyle>
          <a:p>
            <a:pPr lvl="0"/>
            <a:fld id="{BAE953B2-CA8B-41E6-9529-BBB8CED4263D}" type="slidenum">
              <a:t>‹#›</a:t>
            </a:fld>
            <a:endParaRPr lang="en-US"/>
          </a:p>
        </p:txBody>
      </p:sp>
    </p:spTree>
    <p:extLst>
      <p:ext uri="{BB962C8B-B14F-4D97-AF65-F5344CB8AC3E}">
        <p14:creationId xmlns:p14="http://schemas.microsoft.com/office/powerpoint/2010/main" val="3104240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3" name="Text Placeholder 4"/>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Picture Placeholder 2"/>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endParaRPr lang="en-US"/>
          </a:p>
        </p:txBody>
      </p:sp>
      <p:sp>
        <p:nvSpPr>
          <p:cNvPr id="5" name="Text Placeholder 3"/>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6" name="Straight Connector 18"/>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7" name="Straight Connector 19"/>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8" name="Date Placeholder 3"/>
          <p:cNvSpPr txBox="1">
            <a:spLocks noGrp="1"/>
          </p:cNvSpPr>
          <p:nvPr>
            <p:ph type="dt" sz="half" idx="7"/>
          </p:nvPr>
        </p:nvSpPr>
        <p:spPr/>
        <p:txBody>
          <a:bodyPr/>
          <a:lstStyle>
            <a:lvl1pPr>
              <a:defRPr/>
            </a:lvl1pPr>
          </a:lstStyle>
          <a:p>
            <a:pPr lvl="0"/>
            <a:fld id="{AC397691-4C18-49E8-9DDF-371CFD129246}" type="datetime1">
              <a:rPr lang="en-US"/>
              <a:pPr lvl="0"/>
              <a:t>1/20/2022</a:t>
            </a:fld>
            <a:endParaRPr lang="en-US"/>
          </a:p>
        </p:txBody>
      </p:sp>
      <p:sp>
        <p:nvSpPr>
          <p:cNvPr id="9" name="Footer Placeholder 4"/>
          <p:cNvSpPr txBox="1">
            <a:spLocks noGrp="1"/>
          </p:cNvSpPr>
          <p:nvPr>
            <p:ph type="ftr" sz="quarter" idx="9"/>
          </p:nvPr>
        </p:nvSpPr>
        <p:spPr/>
        <p:txBody>
          <a:bodyPr/>
          <a:lstStyle>
            <a:lvl1pPr>
              <a:defRPr/>
            </a:lvl1pPr>
          </a:lstStyle>
          <a:p>
            <a:pPr lvl="0"/>
            <a:endParaRPr lang="en-US"/>
          </a:p>
        </p:txBody>
      </p:sp>
      <p:sp>
        <p:nvSpPr>
          <p:cNvPr id="10" name="Slide Number Placeholder 5"/>
          <p:cNvSpPr txBox="1">
            <a:spLocks noGrp="1"/>
          </p:cNvSpPr>
          <p:nvPr>
            <p:ph type="sldNum" sz="quarter" idx="8"/>
          </p:nvPr>
        </p:nvSpPr>
        <p:spPr/>
        <p:txBody>
          <a:bodyPr/>
          <a:lstStyle>
            <a:lvl1pPr>
              <a:defRPr/>
            </a:lvl1pPr>
          </a:lstStyle>
          <a:p>
            <a:pPr lvl="0"/>
            <a:fld id="{DF717B15-1007-4381-9E2E-92383FE93263}" type="slidenum">
              <a:t>‹#›</a:t>
            </a:fld>
            <a:endParaRPr lang="en-US"/>
          </a:p>
        </p:txBody>
      </p:sp>
    </p:spTree>
    <p:extLst>
      <p:ext uri="{BB962C8B-B14F-4D97-AF65-F5344CB8AC3E}">
        <p14:creationId xmlns:p14="http://schemas.microsoft.com/office/powerpoint/2010/main" val="741160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543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281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47038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20/01/2022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45522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04075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27825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702309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1/20/2022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531063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1/20/2022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966358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1/20/2022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69169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07785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350114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050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20/01/2022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537560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58454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1/20/2022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36303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1/20/2022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34852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26873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36024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20/01/2022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20/01/2022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20/01/2022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5.png"/><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20/01/2022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p:cNvPicPr>
            <a:picLocks noChangeAspect="1"/>
          </p:cNvPicPr>
          <p:nvPr/>
        </p:nvPicPr>
        <p:blipFill>
          <a:blip r:embed="rId20"/>
          <a:srcRect l="3613"/>
          <a:stretch>
            <a:fillRect/>
          </a:stretch>
        </p:blipFill>
        <p:spPr>
          <a:xfrm>
            <a:off x="0" y="2669682"/>
            <a:ext cx="4037011" cy="4188317"/>
          </a:xfrm>
          <a:prstGeom prst="rect">
            <a:avLst/>
          </a:prstGeom>
          <a:noFill/>
          <a:ln cap="flat">
            <a:noFill/>
          </a:ln>
        </p:spPr>
      </p:pic>
      <p:pic>
        <p:nvPicPr>
          <p:cNvPr id="3" name="Picture 6"/>
          <p:cNvPicPr>
            <a:picLocks noChangeAspect="1"/>
          </p:cNvPicPr>
          <p:nvPr/>
        </p:nvPicPr>
        <p:blipFill>
          <a:blip r:embed="rId21"/>
          <a:srcRect l="35640"/>
          <a:stretch>
            <a:fillRect/>
          </a:stretch>
        </p:blipFill>
        <p:spPr>
          <a:xfrm>
            <a:off x="0" y="2892347"/>
            <a:ext cx="1522411" cy="2365452"/>
          </a:xfrm>
          <a:prstGeom prst="rect">
            <a:avLst/>
          </a:prstGeom>
          <a:noFill/>
          <a:ln cap="flat">
            <a:noFill/>
          </a:ln>
        </p:spPr>
      </p:pic>
      <p:sp>
        <p:nvSpPr>
          <p:cNvPr id="4" name="Oval 15"/>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50B9C1">
                  <a:alpha val="7000"/>
                </a:srgbClr>
              </a:gs>
              <a:gs pos="100000">
                <a:srgbClr val="50B9C1">
                  <a:alpha val="6000"/>
                </a:srgbClr>
              </a:gs>
            </a:gsLst>
            <a:path path="circle">
              <a:fillToRect l="50000" t="50000" r="50000" b="50000"/>
            </a:path>
          </a:gra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pic>
        <p:nvPicPr>
          <p:cNvPr id="5" name="Picture 8"/>
          <p:cNvPicPr>
            <a:picLocks noChangeAspect="1"/>
          </p:cNvPicPr>
          <p:nvPr/>
        </p:nvPicPr>
        <p:blipFill>
          <a:blip r:embed="rId22"/>
          <a:srcRect t="28813"/>
          <a:stretch>
            <a:fillRect/>
          </a:stretch>
        </p:blipFill>
        <p:spPr>
          <a:xfrm>
            <a:off x="7999408" y="0"/>
            <a:ext cx="1603391" cy="1141408"/>
          </a:xfrm>
          <a:prstGeom prst="rect">
            <a:avLst/>
          </a:prstGeom>
          <a:noFill/>
          <a:ln cap="flat">
            <a:noFill/>
          </a:ln>
        </p:spPr>
      </p:pic>
      <p:pic>
        <p:nvPicPr>
          <p:cNvPr id="6" name="Picture 9"/>
          <p:cNvPicPr>
            <a:picLocks noChangeAspect="1"/>
          </p:cNvPicPr>
          <p:nvPr/>
        </p:nvPicPr>
        <p:blipFill>
          <a:blip r:embed="rId23"/>
          <a:srcRect b="23320"/>
          <a:stretch>
            <a:fillRect/>
          </a:stretch>
        </p:blipFill>
        <p:spPr>
          <a:xfrm>
            <a:off x="8605875" y="6096003"/>
            <a:ext cx="993733" cy="761996"/>
          </a:xfrm>
          <a:prstGeom prst="rect">
            <a:avLst/>
          </a:prstGeom>
          <a:noFill/>
          <a:ln cap="flat">
            <a:noFill/>
          </a:ln>
        </p:spPr>
      </p:pic>
      <p:sp>
        <p:nvSpPr>
          <p:cNvPr id="7" name="Rectangle 13"/>
          <p:cNvSpPr/>
          <p:nvPr/>
        </p:nvSpPr>
        <p:spPr>
          <a:xfrm>
            <a:off x="10437811" y="0"/>
            <a:ext cx="685800" cy="1143000"/>
          </a:xfrm>
          <a:prstGeom prst="rect">
            <a:avLst/>
          </a:prstGeom>
          <a:solidFill>
            <a:srgbClr val="B01513"/>
          </a:solidFill>
          <a:ln cap="flat">
            <a:noFill/>
            <a:prstDash val="solid"/>
          </a:ln>
          <a:effectLst>
            <a:outerShdw dist="25402" dir="5400000" algn="tl">
              <a:srgbClr val="000000">
                <a:alpha val="45000"/>
              </a:srgbClr>
            </a:outerShdw>
          </a:effectLst>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sp>
        <p:nvSpPr>
          <p:cNvPr id="8" name="Title Placeholder 1"/>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txBox="1">
            <a:spLocks noGrp="1"/>
          </p:cNvSpPr>
          <p:nvPr>
            <p:ph type="dt" sz="half" idx="2"/>
          </p:nvPr>
        </p:nvSpPr>
        <p:spPr>
          <a:xfrm rot="5400013">
            <a:off x="10155637"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fld id="{A29E5D99-2902-4468-AF2E-8FA82EBABEF3}" type="datetime1">
              <a:rPr lang="en-US"/>
              <a:pPr lvl="0"/>
              <a:t>1/20/2022</a:t>
            </a:fld>
            <a:endParaRPr lang="en-US"/>
          </a:p>
        </p:txBody>
      </p:sp>
      <p:sp>
        <p:nvSpPr>
          <p:cNvPr id="11" name="Footer Placeholder 4"/>
          <p:cNvSpPr txBox="1">
            <a:spLocks noGrp="1"/>
          </p:cNvSpPr>
          <p:nvPr>
            <p:ph type="ftr" sz="quarter" idx="3"/>
          </p:nvPr>
        </p:nvSpPr>
        <p:spPr>
          <a:xfrm rot="5400013">
            <a:off x="8951559"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endParaRPr lang="en-US"/>
          </a:p>
        </p:txBody>
      </p:sp>
      <p:sp>
        <p:nvSpPr>
          <p:cNvPr id="12" name="Slide Number Placeholder 5"/>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914400" rtl="0" fontAlgn="auto" hangingPunct="1">
              <a:lnSpc>
                <a:spcPct val="100000"/>
              </a:lnSpc>
              <a:spcBef>
                <a:spcPts val="0"/>
              </a:spcBef>
              <a:spcAft>
                <a:spcPts val="0"/>
              </a:spcAft>
              <a:buNone/>
              <a:tabLst/>
              <a:defRPr lang="en-US" sz="2800" b="0" i="0" u="none" strike="noStrike" kern="1200" cap="none" spc="0" baseline="0">
                <a:solidFill>
                  <a:srgbClr val="FFFFFF"/>
                </a:solidFill>
                <a:uFillTx/>
                <a:latin typeface="Century Gothic"/>
                <a:ea typeface=""/>
                <a:cs typeface=""/>
              </a:defRPr>
            </a:lvl1pPr>
          </a:lstStyle>
          <a:p>
            <a:pPr lvl="0"/>
            <a:fld id="{ED59DFB0-E84A-43D1-AADB-C8251865904B}"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740" r:id="rId12"/>
    <p:sldLayoutId id="2147484741" r:id="rId13"/>
    <p:sldLayoutId id="2147484742" r:id="rId14"/>
    <p:sldLayoutId id="2147484743" r:id="rId15"/>
    <p:sldLayoutId id="2147484744" r:id="rId16"/>
    <p:sldLayoutId id="2147484745"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1/20/2022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683685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7.xml"/><Relationship Id="rId7" Type="http://schemas.openxmlformats.org/officeDocument/2006/relationships/image" Target="../media/image30.png"/><Relationship Id="rId2" Type="http://schemas.openxmlformats.org/officeDocument/2006/relationships/diagramData" Target="../diagrams/data7.xml"/><Relationship Id="rId1" Type="http://schemas.openxmlformats.org/officeDocument/2006/relationships/slideLayout" Target="../slideLayouts/slideLayout3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0.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hyperlink" Target="https://www.thelancet.com/journals/eclinm/article/PIIS2589-5370(21)00299-6/fulltext" TargetMode="External"/><Relationship Id="rId3" Type="http://schemas.openxmlformats.org/officeDocument/2006/relationships/hyperlink" Target="https://www.ncbi.nlm.nih.gov/pmc/articles/PMC749024" TargetMode="External"/><Relationship Id="rId7" Type="http://schemas.openxmlformats.org/officeDocument/2006/relationships/hyperlink" Target="https://www.amjmed.com/article/S0002-9343(20)30673-2/fulltext" TargetMode="External"/><Relationship Id="rId2" Type="http://schemas.openxmlformats.org/officeDocument/2006/relationships/hyperlink" Target="https://www.hindawi.com/journals/cmmm/2021/8591036/" TargetMode="External"/><Relationship Id="rId1" Type="http://schemas.openxmlformats.org/officeDocument/2006/relationships/slideLayout" Target="../slideLayouts/slideLayout13.xml"/><Relationship Id="rId6" Type="http://schemas.openxmlformats.org/officeDocument/2006/relationships/hyperlink" Target="https://www.weforum.org/agenda/2020/03/coronavirus-covid-19-quarantine-restrictions/" TargetMode="External"/><Relationship Id="rId5" Type="http://schemas.openxmlformats.org/officeDocument/2006/relationships/hyperlink" Target="https://www.mathvalues.org/masterblog/the-graph-that-stopped-the-world" TargetMode="External"/><Relationship Id="rId4" Type="http://schemas.openxmlformats.org/officeDocument/2006/relationships/hyperlink" Target="https://www.webmd.com/lung/coronavirus-transmission-overview#1" TargetMode="Externa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pn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image" Target="../media/image26.png"/><Relationship Id="rId1" Type="http://schemas.openxmlformats.org/officeDocument/2006/relationships/slideLayout" Target="../slideLayouts/slideLayout3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image" Target="../media/image28.png"/><Relationship Id="rId1" Type="http://schemas.openxmlformats.org/officeDocument/2006/relationships/slideLayout" Target="../slideLayouts/slideLayout30.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ED38E83-761E-457C-B640-A2B8B9D325B8}"/>
              </a:ext>
            </a:extLst>
          </p:cNvPr>
          <p:cNvPicPr>
            <a:picLocks noChangeAspect="1"/>
          </p:cNvPicPr>
          <p:nvPr/>
        </p:nvPicPr>
        <p:blipFill>
          <a:blip r:embed="rId2"/>
          <a:stretch>
            <a:fillRect/>
          </a:stretch>
        </p:blipFill>
        <p:spPr>
          <a:xfrm>
            <a:off x="-4175" y="-4306"/>
            <a:ext cx="12200350" cy="6866611"/>
          </a:xfrm>
          <a:prstGeom prst="rect">
            <a:avLst/>
          </a:prstGeom>
        </p:spPr>
      </p:pic>
      <p:sp>
        <p:nvSpPr>
          <p:cNvPr id="3" name="TextBox 2">
            <a:extLst>
              <a:ext uri="{FF2B5EF4-FFF2-40B4-BE49-F238E27FC236}">
                <a16:creationId xmlns:a16="http://schemas.microsoft.com/office/drawing/2014/main" id="{8280E57F-EA74-451E-B980-543E041337A1}"/>
              </a:ext>
            </a:extLst>
          </p:cNvPr>
          <p:cNvSpPr txBox="1"/>
          <p:nvPr/>
        </p:nvSpPr>
        <p:spPr>
          <a:xfrm>
            <a:off x="169444" y="6168461"/>
            <a:ext cx="121579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NON–CONTACT       COVID                MONITORING DEVICE</a:t>
            </a:r>
            <a:endParaRPr lang="en-US" dirty="0"/>
          </a:p>
        </p:txBody>
      </p:sp>
      <p:sp>
        <p:nvSpPr>
          <p:cNvPr id="4" name="Oval 3">
            <a:extLst>
              <a:ext uri="{FF2B5EF4-FFF2-40B4-BE49-F238E27FC236}">
                <a16:creationId xmlns:a16="http://schemas.microsoft.com/office/drawing/2014/main" id="{442D98AE-A57E-449F-AD10-F95330EBA8C6}"/>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1</a:t>
            </a:r>
          </a:p>
        </p:txBody>
      </p:sp>
    </p:spTree>
    <p:extLst>
      <p:ext uri="{BB962C8B-B14F-4D97-AF65-F5344CB8AC3E}">
        <p14:creationId xmlns:p14="http://schemas.microsoft.com/office/powerpoint/2010/main" val="16934141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104327" cy="3395469"/>
          </a:xfrm>
        </p:spPr>
        <p:txBody>
          <a:bodyPr>
            <a:normAutofit/>
          </a:bodyPr>
          <a:lstStyle/>
          <a:p>
            <a:r>
              <a:rPr lang="en-US" dirty="0"/>
              <a:t>TEAM MEMBER 6</a:t>
            </a:r>
          </a:p>
        </p:txBody>
      </p:sp>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4133031211"/>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7" name="Picture 197">
            <a:extLst>
              <a:ext uri="{FF2B5EF4-FFF2-40B4-BE49-F238E27FC236}">
                <a16:creationId xmlns:a16="http://schemas.microsoft.com/office/drawing/2014/main" id="{29689A77-F976-49A5-9C93-5E8166AA8681}"/>
              </a:ext>
            </a:extLst>
          </p:cNvPr>
          <p:cNvPicPr>
            <a:picLocks noChangeAspect="1"/>
          </p:cNvPicPr>
          <p:nvPr/>
        </p:nvPicPr>
        <p:blipFill>
          <a:blip r:embed="rId7"/>
          <a:stretch>
            <a:fillRect/>
          </a:stretch>
        </p:blipFill>
        <p:spPr>
          <a:xfrm>
            <a:off x="632564" y="1711845"/>
            <a:ext cx="3849665" cy="4770420"/>
          </a:xfrm>
          <a:prstGeom prst="rect">
            <a:avLst/>
          </a:prstGeom>
        </p:spPr>
      </p:pic>
      <p:pic>
        <p:nvPicPr>
          <p:cNvPr id="215" name="Picture 7" descr="Logo&#10;&#10;Description automatically generated">
            <a:extLst>
              <a:ext uri="{FF2B5EF4-FFF2-40B4-BE49-F238E27FC236}">
                <a16:creationId xmlns:a16="http://schemas.microsoft.com/office/drawing/2014/main" id="{87403A75-581A-482A-A06D-E29BE1F4725E}"/>
              </a:ext>
            </a:extLst>
          </p:cNvPr>
          <p:cNvPicPr>
            <a:picLocks noChangeAspect="1"/>
          </p:cNvPicPr>
          <p:nvPr/>
        </p:nvPicPr>
        <p:blipFill>
          <a:blip r:embed="rId8"/>
          <a:stretch>
            <a:fillRect/>
          </a:stretch>
        </p:blipFill>
        <p:spPr>
          <a:xfrm>
            <a:off x="568304" y="67186"/>
            <a:ext cx="1669107" cy="959309"/>
          </a:xfrm>
          <a:prstGeom prst="rect">
            <a:avLst/>
          </a:prstGeom>
        </p:spPr>
      </p:pic>
      <p:pic>
        <p:nvPicPr>
          <p:cNvPr id="37" name="Picture 25" descr="Icon&#10;&#10;Description automatically generated">
            <a:extLst>
              <a:ext uri="{FF2B5EF4-FFF2-40B4-BE49-F238E27FC236}">
                <a16:creationId xmlns:a16="http://schemas.microsoft.com/office/drawing/2014/main" id="{99E79114-10C4-4F7C-A5D9-C2E3C98C145A}"/>
              </a:ext>
            </a:extLst>
          </p:cNvPr>
          <p:cNvPicPr>
            <a:picLocks noChangeAspect="1"/>
          </p:cNvPicPr>
          <p:nvPr/>
        </p:nvPicPr>
        <p:blipFill>
          <a:blip r:embed="rId9"/>
          <a:stretch>
            <a:fillRect/>
          </a:stretch>
        </p:blipFill>
        <p:spPr>
          <a:xfrm>
            <a:off x="11186932" y="70413"/>
            <a:ext cx="929833" cy="891251"/>
          </a:xfrm>
          <a:prstGeom prst="rect">
            <a:avLst/>
          </a:prstGeom>
        </p:spPr>
      </p:pic>
      <p:sp>
        <p:nvSpPr>
          <p:cNvPr id="23" name="Oval 22">
            <a:extLst>
              <a:ext uri="{FF2B5EF4-FFF2-40B4-BE49-F238E27FC236}">
                <a16:creationId xmlns:a16="http://schemas.microsoft.com/office/drawing/2014/main" id="{70DA6BB8-14CD-4F2B-AEBE-56853C6771D2}"/>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10</a:t>
            </a:r>
          </a:p>
        </p:txBody>
      </p:sp>
    </p:spTree>
    <p:extLst>
      <p:ext uri="{BB962C8B-B14F-4D97-AF65-F5344CB8AC3E}">
        <p14:creationId xmlns:p14="http://schemas.microsoft.com/office/powerpoint/2010/main" val="265224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5">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Content Placeholder"/>
          <p:cNvSpPr txBox="1">
            <a:spLocks noGrp="1"/>
          </p:cNvSpPr>
          <p:nvPr>
            <p:ph idx="1"/>
          </p:nvPr>
        </p:nvSpPr>
        <p:spPr>
          <a:xfrm>
            <a:off x="4979886" y="2062694"/>
            <a:ext cx="4947854" cy="2993724"/>
          </a:xfrm>
          <a:prstGeom prst="rect">
            <a:avLst/>
          </a:prstGeom>
          <a:noFill/>
          <a:ln>
            <a:noFill/>
          </a:ln>
        </p:spPr>
        <p:txBody>
          <a:bodyPr vert="horz" wrap="square" lIns="91440" tIns="45720" rIns="91440" bIns="45720" anchor="ctr" anchorCtr="0" compatLnSpc="1">
            <a:noAutofit/>
          </a:bodyPr>
          <a:lstStyle/>
          <a:p>
            <a:pPr algn="just">
              <a:buFont typeface="Arial"/>
              <a:buChar char="•"/>
            </a:pPr>
            <a:r>
              <a:rPr lang="en-IN" sz="1600" dirty="0"/>
              <a:t>Currently, the COVID-19 pandemic is one of the major global issues faced by health organisations. As of January 18, 2021, the total number of people worldwide confirmed to have been infected with SARS-COV-2 is more than 326.2 million, while the total number of fatalities from the coronavirus is more than 5.5 million, thereby proving that COVID-19 cases are surging worldwide very rapidly.</a:t>
            </a:r>
            <a:endParaRPr lang="en-GB" sz="1600"/>
          </a:p>
          <a:p>
            <a:pPr algn="just">
              <a:buFont typeface="Arial"/>
              <a:buChar char="•"/>
            </a:pPr>
            <a:r>
              <a:rPr lang="en-IN" sz="1600" dirty="0"/>
              <a:t>COVID-19 patients have several symptoms, such as </a:t>
            </a:r>
            <a:r>
              <a:rPr lang="en-IN" sz="1600" b="1" dirty="0"/>
              <a:t>fever, shortness of breath, decrease in oxygen saturation level, dry cough, diarrhoea, vomiting, sore throat, headache, loss of taste and smell, body pain, and abnormal pulse rate</a:t>
            </a:r>
            <a:r>
              <a:rPr lang="en-IN" sz="1600" dirty="0"/>
              <a:t>.</a:t>
            </a:r>
          </a:p>
          <a:p>
            <a:pPr algn="just">
              <a:buFont typeface="Arial"/>
              <a:buChar char="•"/>
            </a:pPr>
            <a:r>
              <a:rPr lang="en-IN" sz="1600" dirty="0"/>
              <a:t>Among these symptoms, </a:t>
            </a:r>
            <a:r>
              <a:rPr lang="en-IN" sz="1600" b="1" dirty="0"/>
              <a:t>high fever, low oxygen saturation level, and abnormal pulse rate are considered serious</a:t>
            </a:r>
            <a:r>
              <a:rPr lang="en-IN" sz="1600" dirty="0"/>
              <a:t>. Low oxygen saturation level and shortness of breath cause hypoxemia and hypoxia, respectively. </a:t>
            </a:r>
          </a:p>
          <a:p>
            <a:pPr marL="0" indent="0" algn="just">
              <a:buNone/>
            </a:pPr>
            <a:endParaRPr lang="en-IN" sz="1600" dirty="0"/>
          </a:p>
        </p:txBody>
      </p:sp>
      <p:sp>
        <p:nvSpPr>
          <p:cNvPr id="5" name="Title"/>
          <p:cNvSpPr txBox="1"/>
          <p:nvPr/>
        </p:nvSpPr>
        <p:spPr>
          <a:xfrm>
            <a:off x="4010558" y="-69093"/>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ABSTRACT</a:t>
            </a:r>
          </a:p>
        </p:txBody>
      </p:sp>
      <p:pic>
        <p:nvPicPr>
          <p:cNvPr id="4" name="Picture 25" descr="Icon&#10;&#10;Description automatically generated">
            <a:extLst>
              <a:ext uri="{FF2B5EF4-FFF2-40B4-BE49-F238E27FC236}">
                <a16:creationId xmlns:a16="http://schemas.microsoft.com/office/drawing/2014/main" id="{941A1A51-0119-4381-B8C7-6EAD12272F11}"/>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6" name="Picture 6">
            <a:extLst>
              <a:ext uri="{FF2B5EF4-FFF2-40B4-BE49-F238E27FC236}">
                <a16:creationId xmlns:a16="http://schemas.microsoft.com/office/drawing/2014/main" id="{C4508151-7985-40EA-AB0B-69A7089625E3}"/>
              </a:ext>
            </a:extLst>
          </p:cNvPr>
          <p:cNvPicPr>
            <a:picLocks noChangeAspect="1"/>
          </p:cNvPicPr>
          <p:nvPr/>
        </p:nvPicPr>
        <p:blipFill>
          <a:blip r:embed="rId3"/>
          <a:stretch>
            <a:fillRect/>
          </a:stretch>
        </p:blipFill>
        <p:spPr>
          <a:xfrm>
            <a:off x="-1929" y="3878032"/>
            <a:ext cx="4653022" cy="2979457"/>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11</a:t>
            </a:r>
          </a:p>
        </p:txBody>
      </p:sp>
    </p:spTree>
    <p:extLst>
      <p:ext uri="{BB962C8B-B14F-4D97-AF65-F5344CB8AC3E}">
        <p14:creationId xmlns:p14="http://schemas.microsoft.com/office/powerpoint/2010/main" val="271495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Content Placeholder"/>
          <p:cNvSpPr txBox="1">
            <a:spLocks noGrp="1"/>
          </p:cNvSpPr>
          <p:nvPr>
            <p:ph idx="1"/>
          </p:nvPr>
        </p:nvSpPr>
        <p:spPr>
          <a:xfrm>
            <a:off x="5028114" y="278264"/>
            <a:ext cx="4947854" cy="6167115"/>
          </a:xfrm>
          <a:prstGeom prst="rect">
            <a:avLst/>
          </a:prstGeom>
          <a:noFill/>
          <a:ln>
            <a:noFill/>
          </a:ln>
        </p:spPr>
        <p:txBody>
          <a:bodyPr vert="horz" wrap="square" lIns="91440" tIns="45720" rIns="91440" bIns="45720" anchor="ctr" anchorCtr="0" compatLnSpc="1">
            <a:normAutofit lnSpcReduction="10000"/>
          </a:bodyPr>
          <a:lstStyle/>
          <a:p>
            <a:pPr algn="just">
              <a:buFont typeface="Arial"/>
              <a:buChar char="•"/>
            </a:pPr>
            <a:r>
              <a:rPr lang="en-IN" sz="1600" dirty="0"/>
              <a:t>Sometimes, patients do not recognize hypoxemia and an increasing rate of pulse, and they subsequently die without receiving proper treatment. </a:t>
            </a:r>
          </a:p>
          <a:p>
            <a:pPr algn="just">
              <a:buFont typeface="Arial"/>
              <a:buChar char="•"/>
            </a:pPr>
            <a:r>
              <a:rPr lang="en-IN" sz="1600" dirty="0"/>
              <a:t>Therefore, it is important for COVID-19 patients to be regularly informed about their health conditions, especially body temperature, heart rate, and oxygen saturation (SpO2).</a:t>
            </a:r>
            <a:endParaRPr lang="en-US"/>
          </a:p>
          <a:p>
            <a:pPr algn="just">
              <a:buFont typeface="Arial"/>
              <a:buChar char="•"/>
            </a:pPr>
            <a:r>
              <a:rPr lang="en-IN" sz="1600" b="1" dirty="0"/>
              <a:t>In a setup of a large number of people it becomes very difficult to monitor</a:t>
            </a:r>
            <a:r>
              <a:rPr lang="en-IN" sz="1600" dirty="0"/>
              <a:t>. Moreover it may be time-consuming and difficult for most people to get regular health </a:t>
            </a:r>
            <a:r>
              <a:rPr lang="en-IN" sz="1600" dirty="0" err="1"/>
              <a:t>checkup</a:t>
            </a:r>
            <a:r>
              <a:rPr lang="en-IN" sz="1600" dirty="0"/>
              <a:t> appointments, so our IoT-based arrangements can be beneficial to individuals for routine health </a:t>
            </a:r>
            <a:r>
              <a:rPr lang="en-IN" sz="1600" dirty="0" err="1"/>
              <a:t>checkup</a:t>
            </a:r>
            <a:r>
              <a:rPr lang="en-IN" sz="1600" dirty="0"/>
              <a:t>.</a:t>
            </a:r>
            <a:endParaRPr lang="en-US" sz="1600"/>
          </a:p>
          <a:p>
            <a:pPr algn="just">
              <a:buFont typeface="Arial"/>
              <a:buChar char="•"/>
            </a:pPr>
            <a:r>
              <a:rPr lang="en-IN" sz="1600" dirty="0"/>
              <a:t> To treat a COVID-19 patient, a doctor requires the patient’s oxygen saturation level and pulse rate. By using our proposed system, patients can inform doctors about their health conditions. This device can benefit COVID-19 patients as well as those suffering from other diseases, such as </a:t>
            </a:r>
            <a:r>
              <a:rPr lang="en-IN" sz="1600" b="1" dirty="0"/>
              <a:t>chronic obstructive pulmonary disease (COPD) and asthma</a:t>
            </a:r>
            <a:r>
              <a:rPr lang="en-IN" sz="1600" dirty="0"/>
              <a:t>.</a:t>
            </a:r>
            <a:endParaRPr lang="en-IN" sz="1600" b="1" dirty="0"/>
          </a:p>
        </p:txBody>
      </p:sp>
      <p:sp>
        <p:nvSpPr>
          <p:cNvPr id="5" name="Title"/>
          <p:cNvSpPr txBox="1"/>
          <p:nvPr/>
        </p:nvSpPr>
        <p:spPr>
          <a:xfrm>
            <a:off x="4010558" y="-69093"/>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ABSTRACT</a:t>
            </a:r>
          </a:p>
        </p:txBody>
      </p:sp>
      <p:pic>
        <p:nvPicPr>
          <p:cNvPr id="4" name="Picture 25" descr="Icon&#10;&#10;Description automatically generated">
            <a:extLst>
              <a:ext uri="{FF2B5EF4-FFF2-40B4-BE49-F238E27FC236}">
                <a16:creationId xmlns:a16="http://schemas.microsoft.com/office/drawing/2014/main" id="{0C494306-AF1A-41F3-98C5-FB996E40853A}"/>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6" name="Picture 6" descr="Diagram&#10;&#10;Description automatically generated">
            <a:extLst>
              <a:ext uri="{FF2B5EF4-FFF2-40B4-BE49-F238E27FC236}">
                <a16:creationId xmlns:a16="http://schemas.microsoft.com/office/drawing/2014/main" id="{8ED3A76B-7D19-42D1-B626-7E7E199824FA}"/>
              </a:ext>
            </a:extLst>
          </p:cNvPr>
          <p:cNvPicPr>
            <a:picLocks noChangeAspect="1"/>
          </p:cNvPicPr>
          <p:nvPr/>
        </p:nvPicPr>
        <p:blipFill>
          <a:blip r:embed="rId3"/>
          <a:stretch>
            <a:fillRect/>
          </a:stretch>
        </p:blipFill>
        <p:spPr>
          <a:xfrm>
            <a:off x="-1929" y="3513968"/>
            <a:ext cx="4653022" cy="3341052"/>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12</a:t>
            </a:r>
          </a:p>
        </p:txBody>
      </p:sp>
    </p:spTree>
    <p:extLst>
      <p:ext uri="{BB962C8B-B14F-4D97-AF65-F5344CB8AC3E}">
        <p14:creationId xmlns:p14="http://schemas.microsoft.com/office/powerpoint/2010/main" val="3287326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46">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Title"/>
          <p:cNvSpPr txBox="1">
            <a:spLocks noGrp="1"/>
          </p:cNvSpPr>
          <p:nvPr>
            <p:ph type="title"/>
          </p:nvPr>
        </p:nvSpPr>
        <p:spPr>
          <a:xfrm>
            <a:off x="872200" y="26773"/>
            <a:ext cx="3682051" cy="1515435"/>
          </a:xfrm>
          <a:prstGeom prst="rect">
            <a:avLst/>
          </a:prstGeom>
          <a:noFill/>
          <a:ln>
            <a:noFill/>
          </a:ln>
        </p:spPr>
        <p:txBody>
          <a:bodyPr vert="horz" wrap="square" lIns="91440" tIns="45720" rIns="91440" bIns="45720" anchor="ctr" anchorCtr="0" compatLnSpc="1">
            <a:normAutofit/>
          </a:bodyPr>
          <a:lstStyle/>
          <a:p>
            <a:pPr lvl="0" algn="r"/>
            <a:r>
              <a:rPr lang="en-GB" sz="2400"/>
              <a:t>PROBLEM STATEMENT/</a:t>
            </a:r>
            <a:br>
              <a:rPr lang="en-GB" sz="2400"/>
            </a:br>
            <a:r>
              <a:rPr lang="en-GB" sz="2400"/>
              <a:t>CHALLENGES</a:t>
            </a:r>
          </a:p>
        </p:txBody>
      </p:sp>
      <p:sp>
        <p:nvSpPr>
          <p:cNvPr id="4" name="Content Placeholder"/>
          <p:cNvSpPr txBox="1">
            <a:spLocks noGrp="1"/>
          </p:cNvSpPr>
          <p:nvPr>
            <p:ph idx="1"/>
          </p:nvPr>
        </p:nvSpPr>
        <p:spPr>
          <a:xfrm>
            <a:off x="4655627" y="-1970"/>
            <a:ext cx="5787250" cy="6871295"/>
          </a:xfrm>
          <a:prstGeom prst="rect">
            <a:avLst/>
          </a:prstGeom>
          <a:noFill/>
          <a:ln>
            <a:noFill/>
          </a:ln>
        </p:spPr>
        <p:txBody>
          <a:bodyPr vert="horz" wrap="square" lIns="91440" tIns="45720" rIns="91440" bIns="45720" anchor="ctr" anchorCtr="0" compatLnSpc="1">
            <a:normAutofit lnSpcReduction="10000"/>
          </a:bodyPr>
          <a:lstStyle/>
          <a:p>
            <a:pPr marL="0" indent="0">
              <a:buNone/>
            </a:pPr>
            <a:r>
              <a:rPr lang="en-US" dirty="0"/>
              <a:t>Effect of covid in healthcare field / security field.</a:t>
            </a:r>
            <a:endParaRPr lang="en-GB" dirty="0"/>
          </a:p>
          <a:p>
            <a:pPr marL="0" indent="0" algn="just">
              <a:buNone/>
            </a:pPr>
            <a:r>
              <a:rPr lang="en-IN" sz="1600" b="1" dirty="0"/>
              <a:t>Causes of the problem.</a:t>
            </a:r>
            <a:endParaRPr lang="en-IN" sz="1600" dirty="0"/>
          </a:p>
          <a:p>
            <a:pPr marL="285750" indent="-285750" algn="just">
              <a:buFont typeface="Arial"/>
              <a:buChar char="•"/>
            </a:pPr>
            <a:r>
              <a:rPr lang="en-IN" sz="1600" b="1" dirty="0"/>
              <a:t>Droplets or aerosols.</a:t>
            </a:r>
            <a:r>
              <a:rPr lang="en-IN" sz="1600" dirty="0"/>
              <a:t> This is the most common transmission. When an infected person coughs, sneezes, or talks, droplets or tiny particles called aerosols carry the virus into the air from their nose or mouth. Anyone who is within 6 feet of that person can breathe it into their lungs.</a:t>
            </a:r>
            <a:endParaRPr lang="en-US" sz="1600"/>
          </a:p>
          <a:p>
            <a:pPr marL="285750" indent="-285750" algn="just">
              <a:buFont typeface="Arial"/>
              <a:buChar char="•"/>
            </a:pPr>
            <a:r>
              <a:rPr lang="en-IN" sz="1600" b="1" dirty="0"/>
              <a:t>Surface transmission.</a:t>
            </a:r>
            <a:r>
              <a:rPr lang="en-IN" sz="1600" dirty="0"/>
              <a:t> A less common method is when you touch surfaces that someone who has the virus has coughed or sneezed on. You may touch a countertop or doorknob that's contaminated and then touch your </a:t>
            </a:r>
            <a:r>
              <a:rPr lang="en-IN" sz="1600" dirty="0" err="1"/>
              <a:t>nose,mouth</a:t>
            </a:r>
            <a:r>
              <a:rPr lang="en-IN" sz="1600" dirty="0"/>
              <a:t> or eyes. The virus can live on surfaces like plastic and stainless steel for 2 to 3 days. To stop it, clean and disinfect all counters, knobs, and other surfaces you and your family touch several times a day.</a:t>
            </a:r>
            <a:endParaRPr lang="en-US" sz="1600"/>
          </a:p>
          <a:p>
            <a:pPr marL="285750" indent="-285750" algn="just">
              <a:buFont typeface="Arial"/>
              <a:buChar char="•"/>
            </a:pPr>
            <a:r>
              <a:rPr lang="en-IN" sz="1600" b="1" dirty="0"/>
              <a:t>Airborne transmission.</a:t>
            </a:r>
            <a:r>
              <a:rPr lang="en-IN" sz="1600" dirty="0"/>
              <a:t> Research shows that the virus can live in the air for up to</a:t>
            </a:r>
            <a:r>
              <a:rPr lang="en-IN" sz="1600" dirty="0">
                <a:cs typeface="Arial"/>
              </a:rPr>
              <a:t> 3 hours</a:t>
            </a:r>
            <a:r>
              <a:rPr lang="en-IN" sz="1600" dirty="0"/>
              <a:t>.</a:t>
            </a:r>
            <a:r>
              <a:rPr lang="en-IN" sz="1600" dirty="0">
                <a:cs typeface="Arial"/>
              </a:rPr>
              <a:t> It can get into your lungs if someone who has it breathes out and you breathe that air </a:t>
            </a:r>
            <a:r>
              <a:rPr lang="en-IN" sz="1600" dirty="0"/>
              <a:t>in</a:t>
            </a:r>
            <a:r>
              <a:rPr lang="en-IN" sz="1600" dirty="0">
                <a:cs typeface="Arial"/>
              </a:rPr>
              <a:t>. Experts</a:t>
            </a:r>
            <a:r>
              <a:rPr lang="en-IN" sz="1600" dirty="0"/>
              <a:t> are </a:t>
            </a:r>
            <a:r>
              <a:rPr lang="en-IN" sz="1600" dirty="0">
                <a:cs typeface="Arial"/>
              </a:rPr>
              <a:t>divided on how often the virus spreads through the airborne route and how much it contributes to the pandemic. </a:t>
            </a:r>
            <a:endParaRPr lang="en-US" sz="1600">
              <a:cs typeface="Arial"/>
            </a:endParaRPr>
          </a:p>
          <a:p>
            <a:pPr marL="285750" indent="-285750" algn="just">
              <a:buFont typeface="Arial"/>
              <a:buChar char="•"/>
            </a:pPr>
            <a:r>
              <a:rPr lang="en-IN" sz="1600" dirty="0">
                <a:cs typeface="Arial"/>
              </a:rPr>
              <a:t>Doctors, Nurses, Security Guards, Receptionists and other visitors are mostly affected by these 3 common ways.</a:t>
            </a:r>
          </a:p>
        </p:txBody>
      </p:sp>
      <p:pic>
        <p:nvPicPr>
          <p:cNvPr id="5" name="Picture 6" descr="Text, whiteboard&#10;&#10;Description automatically generated">
            <a:extLst>
              <a:ext uri="{FF2B5EF4-FFF2-40B4-BE49-F238E27FC236}">
                <a16:creationId xmlns:a16="http://schemas.microsoft.com/office/drawing/2014/main" id="{A36DF9C2-4B0D-4D7A-8448-9056BDDE759C}"/>
              </a:ext>
            </a:extLst>
          </p:cNvPr>
          <p:cNvPicPr>
            <a:picLocks noChangeAspect="1"/>
          </p:cNvPicPr>
          <p:nvPr/>
        </p:nvPicPr>
        <p:blipFill>
          <a:blip r:embed="rId2"/>
          <a:stretch>
            <a:fillRect/>
          </a:stretch>
        </p:blipFill>
        <p:spPr>
          <a:xfrm>
            <a:off x="-1929" y="2896139"/>
            <a:ext cx="4653022" cy="3959394"/>
          </a:xfrm>
          <a:prstGeom prst="rect">
            <a:avLst/>
          </a:prstGeom>
        </p:spPr>
      </p:pic>
      <p:pic>
        <p:nvPicPr>
          <p:cNvPr id="8" name="Picture 25" descr="Icon&#10;&#10;Description automatically generated">
            <a:extLst>
              <a:ext uri="{FF2B5EF4-FFF2-40B4-BE49-F238E27FC236}">
                <a16:creationId xmlns:a16="http://schemas.microsoft.com/office/drawing/2014/main" id="{03A20FFA-FB65-4ED3-BBDF-1AC2AE1DEDB6}"/>
              </a:ext>
            </a:extLst>
          </p:cNvPr>
          <p:cNvPicPr>
            <a:picLocks noChangeAspect="1"/>
          </p:cNvPicPr>
          <p:nvPr/>
        </p:nvPicPr>
        <p:blipFill>
          <a:blip r:embed="rId3"/>
          <a:stretch>
            <a:fillRect/>
          </a:stretch>
        </p:blipFill>
        <p:spPr>
          <a:xfrm>
            <a:off x="11186932" y="70413"/>
            <a:ext cx="929833" cy="891251"/>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13</a:t>
            </a:r>
          </a:p>
        </p:txBody>
      </p:sp>
    </p:spTree>
    <p:extLst>
      <p:ext uri="{BB962C8B-B14F-4D97-AF65-F5344CB8AC3E}">
        <p14:creationId xmlns:p14="http://schemas.microsoft.com/office/powerpoint/2010/main" val="34127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930" y="629266"/>
            <a:ext cx="9252154" cy="1223983"/>
          </a:xfrm>
        </p:spPr>
        <p:txBody>
          <a:bodyPr>
            <a:normAutofit/>
          </a:bodyPr>
          <a:lstStyle/>
          <a:p>
            <a:r>
              <a:rPr lang="en-US"/>
              <a:t>GRAPHICAL </a:t>
            </a:r>
            <a:r>
              <a:rPr lang="en-US">
                <a:ea typeface="+mj-lt"/>
                <a:cs typeface="+mj-lt"/>
              </a:rPr>
              <a:t>ANALYSIS</a:t>
            </a:r>
            <a:endParaRPr lang="en-US"/>
          </a:p>
        </p:txBody>
      </p:sp>
      <p:pic>
        <p:nvPicPr>
          <p:cNvPr id="3" name="Picture 25" descr="Icon&#10;&#10;Description automatically generated">
            <a:extLst>
              <a:ext uri="{FF2B5EF4-FFF2-40B4-BE49-F238E27FC236}">
                <a16:creationId xmlns:a16="http://schemas.microsoft.com/office/drawing/2014/main" id="{499CEA15-5D31-4776-BFE7-8FF938E2A12E}"/>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5" descr="Chart, line chart&#10;&#10;Description automatically generated">
            <a:extLst>
              <a:ext uri="{FF2B5EF4-FFF2-40B4-BE49-F238E27FC236}">
                <a16:creationId xmlns:a16="http://schemas.microsoft.com/office/drawing/2014/main" id="{9E4BF859-5F6E-4759-9005-F93E5FD4EB5E}"/>
              </a:ext>
            </a:extLst>
          </p:cNvPr>
          <p:cNvPicPr>
            <a:picLocks noChangeAspect="1"/>
          </p:cNvPicPr>
          <p:nvPr/>
        </p:nvPicPr>
        <p:blipFill>
          <a:blip r:embed="rId3"/>
          <a:stretch>
            <a:fillRect/>
          </a:stretch>
        </p:blipFill>
        <p:spPr>
          <a:xfrm>
            <a:off x="3606117" y="1350801"/>
            <a:ext cx="4979766" cy="5294573"/>
          </a:xfrm>
          <a:prstGeom prst="rect">
            <a:avLst/>
          </a:prstGeom>
        </p:spPr>
      </p:pic>
      <p:sp>
        <p:nvSpPr>
          <p:cNvPr id="5" name="Oval 4">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14</a:t>
            </a:r>
          </a:p>
        </p:txBody>
      </p:sp>
    </p:spTree>
    <p:extLst>
      <p:ext uri="{BB962C8B-B14F-4D97-AF65-F5344CB8AC3E}">
        <p14:creationId xmlns:p14="http://schemas.microsoft.com/office/powerpoint/2010/main" val="3010152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930" y="629266"/>
            <a:ext cx="9252154" cy="1223983"/>
          </a:xfrm>
        </p:spPr>
        <p:txBody>
          <a:bodyPr>
            <a:normAutofit/>
          </a:bodyPr>
          <a:lstStyle/>
          <a:p>
            <a:r>
              <a:rPr lang="en-US"/>
              <a:t>GRAPHICAL </a:t>
            </a:r>
            <a:r>
              <a:rPr lang="en-US">
                <a:ea typeface="+mj-lt"/>
                <a:cs typeface="+mj-lt"/>
              </a:rPr>
              <a:t>ANALYSIS</a:t>
            </a:r>
            <a:endParaRPr lang="en-US"/>
          </a:p>
        </p:txBody>
      </p:sp>
      <p:pic>
        <p:nvPicPr>
          <p:cNvPr id="3" name="Picture 25" descr="Icon&#10;&#10;Description automatically generated">
            <a:extLst>
              <a:ext uri="{FF2B5EF4-FFF2-40B4-BE49-F238E27FC236}">
                <a16:creationId xmlns:a16="http://schemas.microsoft.com/office/drawing/2014/main" id="{EA1F5974-ABA8-425B-BB29-4FA72D306755}"/>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5" descr="Chart&#10;&#10;Description automatically generated">
            <a:extLst>
              <a:ext uri="{FF2B5EF4-FFF2-40B4-BE49-F238E27FC236}">
                <a16:creationId xmlns:a16="http://schemas.microsoft.com/office/drawing/2014/main" id="{9FEC914B-BA9D-4878-968C-B93531EBAB8C}"/>
              </a:ext>
            </a:extLst>
          </p:cNvPr>
          <p:cNvPicPr>
            <a:picLocks noChangeAspect="1"/>
          </p:cNvPicPr>
          <p:nvPr/>
        </p:nvPicPr>
        <p:blipFill>
          <a:blip r:embed="rId3"/>
          <a:stretch>
            <a:fillRect/>
          </a:stretch>
        </p:blipFill>
        <p:spPr>
          <a:xfrm>
            <a:off x="2470652" y="1623952"/>
            <a:ext cx="7241049" cy="5105158"/>
          </a:xfrm>
          <a:prstGeom prst="rect">
            <a:avLst/>
          </a:prstGeom>
        </p:spPr>
      </p:pic>
      <p:sp>
        <p:nvSpPr>
          <p:cNvPr id="5" name="Oval 4">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15</a:t>
            </a:r>
          </a:p>
        </p:txBody>
      </p:sp>
    </p:spTree>
    <p:extLst>
      <p:ext uri="{BB962C8B-B14F-4D97-AF65-F5344CB8AC3E}">
        <p14:creationId xmlns:p14="http://schemas.microsoft.com/office/powerpoint/2010/main" val="121434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930" y="629266"/>
            <a:ext cx="9252154" cy="1223983"/>
          </a:xfrm>
        </p:spPr>
        <p:txBody>
          <a:bodyPr>
            <a:normAutofit/>
          </a:bodyPr>
          <a:lstStyle/>
          <a:p>
            <a:r>
              <a:rPr lang="en-US"/>
              <a:t>GRAPHICAL </a:t>
            </a:r>
            <a:r>
              <a:rPr lang="en-US">
                <a:ea typeface="+mj-lt"/>
                <a:cs typeface="+mj-lt"/>
              </a:rPr>
              <a:t>ANALYSIS</a:t>
            </a:r>
            <a:endParaRPr lang="en-US"/>
          </a:p>
        </p:txBody>
      </p:sp>
      <p:pic>
        <p:nvPicPr>
          <p:cNvPr id="6" name="Picture 25" descr="Icon&#10;&#10;Description automatically generated">
            <a:extLst>
              <a:ext uri="{FF2B5EF4-FFF2-40B4-BE49-F238E27FC236}">
                <a16:creationId xmlns:a16="http://schemas.microsoft.com/office/drawing/2014/main" id="{4DD4EDA1-E505-4DC3-8DC2-6B078C3213A7}"/>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7" name="Picture 7" descr="Diagram&#10;&#10;Description automatically generated">
            <a:extLst>
              <a:ext uri="{FF2B5EF4-FFF2-40B4-BE49-F238E27FC236}">
                <a16:creationId xmlns:a16="http://schemas.microsoft.com/office/drawing/2014/main" id="{E0D25B0D-1A6D-4A4A-9627-D9377B44EE1C}"/>
              </a:ext>
            </a:extLst>
          </p:cNvPr>
          <p:cNvPicPr>
            <a:picLocks noGrp="1" noChangeAspect="1"/>
          </p:cNvPicPr>
          <p:nvPr>
            <p:ph idx="1"/>
          </p:nvPr>
        </p:nvPicPr>
        <p:blipFill>
          <a:blip r:embed="rId3"/>
          <a:stretch>
            <a:fillRect/>
          </a:stretch>
        </p:blipFill>
        <p:spPr>
          <a:xfrm>
            <a:off x="1868102" y="1850492"/>
            <a:ext cx="8458682" cy="4870409"/>
          </a:xfrm>
        </p:spPr>
      </p:pic>
      <p:sp>
        <p:nvSpPr>
          <p:cNvPr id="5" name="Oval 4">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16</a:t>
            </a:r>
          </a:p>
        </p:txBody>
      </p:sp>
    </p:spTree>
    <p:extLst>
      <p:ext uri="{BB962C8B-B14F-4D97-AF65-F5344CB8AC3E}">
        <p14:creationId xmlns:p14="http://schemas.microsoft.com/office/powerpoint/2010/main" val="3224537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930" y="629266"/>
            <a:ext cx="9252154" cy="1223983"/>
          </a:xfrm>
        </p:spPr>
        <p:txBody>
          <a:bodyPr>
            <a:normAutofit/>
          </a:bodyPr>
          <a:lstStyle/>
          <a:p>
            <a:r>
              <a:rPr lang="en-US"/>
              <a:t>GRAPHICAL </a:t>
            </a:r>
            <a:r>
              <a:rPr lang="en-US">
                <a:ea typeface="+mj-lt"/>
                <a:cs typeface="+mj-lt"/>
              </a:rPr>
              <a:t>ANALYSIS</a:t>
            </a:r>
            <a:endParaRPr lang="en-US"/>
          </a:p>
        </p:txBody>
      </p:sp>
      <p:pic>
        <p:nvPicPr>
          <p:cNvPr id="3" name="Picture 25" descr="Icon&#10;&#10;Description automatically generated">
            <a:extLst>
              <a:ext uri="{FF2B5EF4-FFF2-40B4-BE49-F238E27FC236}">
                <a16:creationId xmlns:a16="http://schemas.microsoft.com/office/drawing/2014/main" id="{4E687FAC-BB47-482F-A540-D6E572AC3CF7}"/>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5" descr="Chart, radar chart&#10;&#10;Description automatically generated">
            <a:extLst>
              <a:ext uri="{FF2B5EF4-FFF2-40B4-BE49-F238E27FC236}">
                <a16:creationId xmlns:a16="http://schemas.microsoft.com/office/drawing/2014/main" id="{47BDD965-1B67-4AB9-B455-CFC42ED7082D}"/>
              </a:ext>
            </a:extLst>
          </p:cNvPr>
          <p:cNvPicPr>
            <a:picLocks noChangeAspect="1"/>
          </p:cNvPicPr>
          <p:nvPr/>
        </p:nvPicPr>
        <p:blipFill>
          <a:blip r:embed="rId3"/>
          <a:stretch>
            <a:fillRect/>
          </a:stretch>
        </p:blipFill>
        <p:spPr>
          <a:xfrm>
            <a:off x="477335" y="1935987"/>
            <a:ext cx="11237329" cy="3902356"/>
          </a:xfrm>
          <a:prstGeom prst="rect">
            <a:avLst/>
          </a:prstGeom>
        </p:spPr>
      </p:pic>
      <p:sp>
        <p:nvSpPr>
          <p:cNvPr id="5" name="Oval 4">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17</a:t>
            </a:r>
          </a:p>
        </p:txBody>
      </p:sp>
    </p:spTree>
    <p:extLst>
      <p:ext uri="{BB962C8B-B14F-4D97-AF65-F5344CB8AC3E}">
        <p14:creationId xmlns:p14="http://schemas.microsoft.com/office/powerpoint/2010/main" val="391423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48">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5" name="Title"/>
          <p:cNvSpPr txBox="1"/>
          <p:nvPr/>
        </p:nvSpPr>
        <p:spPr>
          <a:xfrm>
            <a:off x="4084004" y="197148"/>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SOLUTION</a:t>
            </a: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922532" y="68983"/>
            <a:ext cx="5324263"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buChar char="•"/>
            </a:pPr>
            <a:r>
              <a:rPr lang="en-GB" sz="1600" dirty="0"/>
              <a:t>Our team aims to provide a monitoring targeted particularly for covid patients. Apart from covid patients it can also be installed in schools , colleges and offices , thereby making it efficient to use in every sector where checking is a must . </a:t>
            </a:r>
            <a:endParaRPr lang="en-US" sz="1600"/>
          </a:p>
          <a:p>
            <a:pPr algn="just">
              <a:buFont typeface="Arial"/>
              <a:buChar char="•"/>
            </a:pPr>
            <a:r>
              <a:rPr lang="en-GB" sz="1600" dirty="0"/>
              <a:t>Our technology will solely focus on non-contact mode of awareness of the symptoms that any person affected with covid will be having . Such awareness can be notified by doctors , nurses or healthcare workers and even security personnel. </a:t>
            </a:r>
            <a:endParaRPr lang="en-US" sz="1600"/>
          </a:p>
          <a:p>
            <a:pPr algn="just">
              <a:buFont typeface="Arial"/>
              <a:buChar char="•"/>
            </a:pPr>
            <a:r>
              <a:rPr lang="en-GB" sz="1600" dirty="0"/>
              <a:t>We know that currently apart from the medical field measuring body temperature is used to check whether a person is affected with covid or not. And when we come to medical field we know that there are many tests done either by the doctor or the health care or nurse to check the symptoms of a person affected with covid.</a:t>
            </a:r>
            <a:endParaRPr lang="en-US" sz="1600"/>
          </a:p>
        </p:txBody>
      </p:sp>
      <p:pic>
        <p:nvPicPr>
          <p:cNvPr id="6" name="Picture 25" descr="Icon&#10;&#10;Description automatically generated">
            <a:extLst>
              <a:ext uri="{FF2B5EF4-FFF2-40B4-BE49-F238E27FC236}">
                <a16:creationId xmlns:a16="http://schemas.microsoft.com/office/drawing/2014/main" id="{4D46FB06-1188-46E8-A552-F8B61AFCA159}"/>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3" name="Picture 3" descr="A picture containing text, person, hand&#10;&#10;Description automatically generated">
            <a:extLst>
              <a:ext uri="{FF2B5EF4-FFF2-40B4-BE49-F238E27FC236}">
                <a16:creationId xmlns:a16="http://schemas.microsoft.com/office/drawing/2014/main" id="{CC74120F-8699-4D32-95B9-66732C4F595D}"/>
              </a:ext>
            </a:extLst>
          </p:cNvPr>
          <p:cNvPicPr>
            <a:picLocks noChangeAspect="1"/>
          </p:cNvPicPr>
          <p:nvPr/>
        </p:nvPicPr>
        <p:blipFill>
          <a:blip r:embed="rId3"/>
          <a:stretch>
            <a:fillRect/>
          </a:stretch>
        </p:blipFill>
        <p:spPr>
          <a:xfrm rot="16200000">
            <a:off x="668438" y="2948973"/>
            <a:ext cx="3264061" cy="4692891"/>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18</a:t>
            </a:r>
          </a:p>
        </p:txBody>
      </p:sp>
    </p:spTree>
    <p:extLst>
      <p:ext uri="{BB962C8B-B14F-4D97-AF65-F5344CB8AC3E}">
        <p14:creationId xmlns:p14="http://schemas.microsoft.com/office/powerpoint/2010/main" val="1763961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5" name="Title"/>
          <p:cNvSpPr txBox="1"/>
          <p:nvPr/>
        </p:nvSpPr>
        <p:spPr>
          <a:xfrm>
            <a:off x="4084004" y="197148"/>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SOLUTION</a:t>
            </a: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922532" y="68983"/>
            <a:ext cx="5324263"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buChar char="•"/>
            </a:pPr>
            <a:r>
              <a:rPr lang="en-GB" sz="1600" dirty="0"/>
              <a:t>As a result of which our team solely focuses on  bring out a technology which will be used in every possible field where the officials should be notified. Our team aims to bring out an </a:t>
            </a:r>
            <a:r>
              <a:rPr lang="en-GB" sz="1600" dirty="0" err="1"/>
              <a:t>iot</a:t>
            </a:r>
            <a:r>
              <a:rPr lang="en-GB" sz="1600" dirty="0"/>
              <a:t> based device which will be able to monitor any covid patient or people without any event of contact happening between the observer or observatory and the person affected or being checked. </a:t>
            </a:r>
            <a:endParaRPr lang="en-US" sz="1600"/>
          </a:p>
          <a:p>
            <a:pPr algn="just">
              <a:buFont typeface="Arial"/>
              <a:buChar char="•"/>
            </a:pPr>
            <a:r>
              <a:rPr lang="en-GB" sz="1600" dirty="0"/>
              <a:t>We will be having an embedded device that will sense through sensors and send data over mobile phones connected through </a:t>
            </a:r>
            <a:r>
              <a:rPr lang="en-GB" sz="1600" dirty="0" err="1"/>
              <a:t>wifi</a:t>
            </a:r>
            <a:r>
              <a:rPr lang="en-GB" sz="1600" dirty="0"/>
              <a:t> or </a:t>
            </a:r>
            <a:r>
              <a:rPr lang="en-GB" sz="1600" dirty="0" err="1"/>
              <a:t>bluetooth</a:t>
            </a:r>
            <a:r>
              <a:rPr lang="en-GB" sz="1600" dirty="0"/>
              <a:t> , where the observer will be able to see the PsO2, body temperature and blood pressure through a cloud based application present in the phone. We aim to bring out a non-contact </a:t>
            </a:r>
            <a:r>
              <a:rPr lang="en-GB" sz="1600" dirty="0" err="1"/>
              <a:t>iot</a:t>
            </a:r>
            <a:r>
              <a:rPr lang="en-GB" sz="1600" dirty="0"/>
              <a:t> based covid monitoring device. </a:t>
            </a:r>
            <a:endParaRPr lang="en-US" sz="1600"/>
          </a:p>
          <a:p>
            <a:pPr algn="just">
              <a:buFont typeface="Arial"/>
              <a:buChar char="•"/>
            </a:pPr>
            <a:endParaRPr lang="en-US" dirty="0"/>
          </a:p>
        </p:txBody>
      </p:sp>
      <p:pic>
        <p:nvPicPr>
          <p:cNvPr id="6" name="Picture 25" descr="Icon&#10;&#10;Description automatically generated">
            <a:extLst>
              <a:ext uri="{FF2B5EF4-FFF2-40B4-BE49-F238E27FC236}">
                <a16:creationId xmlns:a16="http://schemas.microsoft.com/office/drawing/2014/main" id="{4D46FB06-1188-46E8-A552-F8B61AFCA159}"/>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3" name="Picture 3" descr="A picture containing text, person, hand&#10;&#10;Description automatically generated">
            <a:extLst>
              <a:ext uri="{FF2B5EF4-FFF2-40B4-BE49-F238E27FC236}">
                <a16:creationId xmlns:a16="http://schemas.microsoft.com/office/drawing/2014/main" id="{16C0A6B6-1AD2-405F-9FAB-E90787461C13}"/>
              </a:ext>
            </a:extLst>
          </p:cNvPr>
          <p:cNvPicPr>
            <a:picLocks noChangeAspect="1"/>
          </p:cNvPicPr>
          <p:nvPr/>
        </p:nvPicPr>
        <p:blipFill>
          <a:blip r:embed="rId3"/>
          <a:stretch>
            <a:fillRect/>
          </a:stretch>
        </p:blipFill>
        <p:spPr>
          <a:xfrm rot="16200000">
            <a:off x="668438" y="2948973"/>
            <a:ext cx="3264061" cy="4692891"/>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19</a:t>
            </a:r>
          </a:p>
        </p:txBody>
      </p:sp>
    </p:spTree>
    <p:extLst>
      <p:ext uri="{BB962C8B-B14F-4D97-AF65-F5344CB8AC3E}">
        <p14:creationId xmlns:p14="http://schemas.microsoft.com/office/powerpoint/2010/main" val="72193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133560" cy="3395469"/>
          </a:xfrm>
        </p:spPr>
        <p:txBody>
          <a:bodyPr>
            <a:normAutofit/>
          </a:bodyPr>
          <a:lstStyle/>
          <a:p>
            <a:r>
              <a:rPr lang="en-US"/>
              <a:t>College Name</a:t>
            </a:r>
          </a:p>
        </p:txBody>
      </p:sp>
      <p:sp>
        <p:nvSpPr>
          <p:cNvPr id="119" name="TextBox 118">
            <a:extLst>
              <a:ext uri="{FF2B5EF4-FFF2-40B4-BE49-F238E27FC236}">
                <a16:creationId xmlns:a16="http://schemas.microsoft.com/office/drawing/2014/main" id="{E3382F6E-8D0A-4EE6-AE77-52FCBC1D76B8}"/>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7" name="Picture 7" descr="Logo&#10;&#10;Description automatically generated">
            <a:extLst>
              <a:ext uri="{FF2B5EF4-FFF2-40B4-BE49-F238E27FC236}">
                <a16:creationId xmlns:a16="http://schemas.microsoft.com/office/drawing/2014/main" id="{351C0E84-8E28-4820-90C1-6EC747E4531D}"/>
              </a:ext>
            </a:extLst>
          </p:cNvPr>
          <p:cNvPicPr>
            <a:picLocks noChangeAspect="1"/>
          </p:cNvPicPr>
          <p:nvPr/>
        </p:nvPicPr>
        <p:blipFill>
          <a:blip r:embed="rId2"/>
          <a:stretch>
            <a:fillRect/>
          </a:stretch>
        </p:blipFill>
        <p:spPr>
          <a:xfrm>
            <a:off x="4476919" y="1356968"/>
            <a:ext cx="3621078" cy="2076212"/>
          </a:xfrm>
          <a:prstGeom prst="rect">
            <a:avLst/>
          </a:prstGeom>
        </p:spPr>
      </p:pic>
      <p:pic>
        <p:nvPicPr>
          <p:cNvPr id="11" name="Picture 11" descr="Logo&#10;&#10;Description automatically generated">
            <a:extLst>
              <a:ext uri="{FF2B5EF4-FFF2-40B4-BE49-F238E27FC236}">
                <a16:creationId xmlns:a16="http://schemas.microsoft.com/office/drawing/2014/main" id="{C2CB3227-7A84-4EB0-8892-E934341498CA}"/>
              </a:ext>
            </a:extLst>
          </p:cNvPr>
          <p:cNvPicPr>
            <a:picLocks noChangeAspect="1"/>
          </p:cNvPicPr>
          <p:nvPr/>
        </p:nvPicPr>
        <p:blipFill>
          <a:blip r:embed="rId3"/>
          <a:stretch>
            <a:fillRect/>
          </a:stretch>
        </p:blipFill>
        <p:spPr>
          <a:xfrm>
            <a:off x="1839317" y="3897853"/>
            <a:ext cx="1817491" cy="1827136"/>
          </a:xfrm>
          <a:prstGeom prst="rect">
            <a:avLst/>
          </a:prstGeom>
        </p:spPr>
      </p:pic>
      <p:sp>
        <p:nvSpPr>
          <p:cNvPr id="71" name="TextBox 70">
            <a:extLst>
              <a:ext uri="{FF2B5EF4-FFF2-40B4-BE49-F238E27FC236}">
                <a16:creationId xmlns:a16="http://schemas.microsoft.com/office/drawing/2014/main" id="{7FC13FFA-A193-4A0B-9044-29ABE6AA2BF5}"/>
              </a:ext>
            </a:extLst>
          </p:cNvPr>
          <p:cNvSpPr txBox="1"/>
          <p:nvPr/>
        </p:nvSpPr>
        <p:spPr>
          <a:xfrm>
            <a:off x="3402561" y="2940367"/>
            <a:ext cx="63602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cs typeface="Arial"/>
              </a:rPr>
              <a:t>SRM Institute of Science and Technology​</a:t>
            </a:r>
            <a:endParaRPr lang="en-US" sz="2800"/>
          </a:p>
        </p:txBody>
      </p:sp>
      <p:sp>
        <p:nvSpPr>
          <p:cNvPr id="72" name="TextBox 71">
            <a:extLst>
              <a:ext uri="{FF2B5EF4-FFF2-40B4-BE49-F238E27FC236}">
                <a16:creationId xmlns:a16="http://schemas.microsoft.com/office/drawing/2014/main" id="{325964A9-1F54-409A-A79E-24AE1C48318C}"/>
              </a:ext>
            </a:extLst>
          </p:cNvPr>
          <p:cNvSpPr txBox="1"/>
          <p:nvPr/>
        </p:nvSpPr>
        <p:spPr>
          <a:xfrm>
            <a:off x="1047456" y="5841965"/>
            <a:ext cx="43443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latin typeface="Calibri"/>
                <a:cs typeface="Arial"/>
              </a:rPr>
              <a:t>Jadavpur University​</a:t>
            </a:r>
            <a:endParaRPr lang="en-US"/>
          </a:p>
        </p:txBody>
      </p:sp>
      <p:pic>
        <p:nvPicPr>
          <p:cNvPr id="3" name="Picture 37" descr="Text, logo&#10;&#10;Description automatically generated">
            <a:extLst>
              <a:ext uri="{FF2B5EF4-FFF2-40B4-BE49-F238E27FC236}">
                <a16:creationId xmlns:a16="http://schemas.microsoft.com/office/drawing/2014/main" id="{BD3CC6D8-C221-4259-A998-A393457ED7DA}"/>
              </a:ext>
            </a:extLst>
          </p:cNvPr>
          <p:cNvPicPr>
            <a:picLocks noChangeAspect="1"/>
          </p:cNvPicPr>
          <p:nvPr/>
        </p:nvPicPr>
        <p:blipFill>
          <a:blip r:embed="rId4"/>
          <a:stretch>
            <a:fillRect/>
          </a:stretch>
        </p:blipFill>
        <p:spPr>
          <a:xfrm>
            <a:off x="8993820" y="4070799"/>
            <a:ext cx="1402466" cy="1494984"/>
          </a:xfrm>
          <a:prstGeom prst="rect">
            <a:avLst/>
          </a:prstGeom>
        </p:spPr>
      </p:pic>
      <p:sp>
        <p:nvSpPr>
          <p:cNvPr id="4" name="TextBox 3">
            <a:extLst>
              <a:ext uri="{FF2B5EF4-FFF2-40B4-BE49-F238E27FC236}">
                <a16:creationId xmlns:a16="http://schemas.microsoft.com/office/drawing/2014/main" id="{A93AE5E5-D3FD-43BF-978F-8C4BDE6B493D}"/>
              </a:ext>
            </a:extLst>
          </p:cNvPr>
          <p:cNvSpPr txBox="1"/>
          <p:nvPr/>
        </p:nvSpPr>
        <p:spPr>
          <a:xfrm>
            <a:off x="7323551" y="5841172"/>
            <a:ext cx="615654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latin typeface="Calibri"/>
                <a:cs typeface="Arial"/>
              </a:rPr>
              <a:t>Vellore Institute of Technology​</a:t>
            </a:r>
            <a:endParaRPr lang="en-US" dirty="0" err="1"/>
          </a:p>
        </p:txBody>
      </p:sp>
      <p:pic>
        <p:nvPicPr>
          <p:cNvPr id="5" name="Picture 25" descr="Icon&#10;&#10;Description automatically generated">
            <a:extLst>
              <a:ext uri="{FF2B5EF4-FFF2-40B4-BE49-F238E27FC236}">
                <a16:creationId xmlns:a16="http://schemas.microsoft.com/office/drawing/2014/main" id="{7930A67D-1E4C-4E8E-93C7-40DAD9358986}"/>
              </a:ext>
            </a:extLst>
          </p:cNvPr>
          <p:cNvPicPr>
            <a:picLocks noChangeAspect="1"/>
          </p:cNvPicPr>
          <p:nvPr/>
        </p:nvPicPr>
        <p:blipFill>
          <a:blip r:embed="rId5"/>
          <a:stretch>
            <a:fillRect/>
          </a:stretch>
        </p:blipFill>
        <p:spPr>
          <a:xfrm>
            <a:off x="11186932" y="70413"/>
            <a:ext cx="929833" cy="891251"/>
          </a:xfrm>
          <a:prstGeom prst="rect">
            <a:avLst/>
          </a:prstGeom>
        </p:spPr>
      </p:pic>
      <p:sp>
        <p:nvSpPr>
          <p:cNvPr id="12" name="Oval 11">
            <a:extLst>
              <a:ext uri="{FF2B5EF4-FFF2-40B4-BE49-F238E27FC236}">
                <a16:creationId xmlns:a16="http://schemas.microsoft.com/office/drawing/2014/main" id="{FA659EA9-B97F-45D2-961D-3638DF247F56}"/>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2</a:t>
            </a:r>
          </a:p>
        </p:txBody>
      </p:sp>
    </p:spTree>
    <p:extLst>
      <p:ext uri="{BB962C8B-B14F-4D97-AF65-F5344CB8AC3E}">
        <p14:creationId xmlns:p14="http://schemas.microsoft.com/office/powerpoint/2010/main" val="26654010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771374" y="277750"/>
            <a:ext cx="5517174"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1600" dirty="0">
                <a:latin typeface="Arial"/>
                <a:ea typeface="Arial"/>
                <a:cs typeface="Arial"/>
              </a:rPr>
              <a:t>Our team wants the healthcare field to be safe from covid 19 therefore we present our product where it monitors the health of the patient and reports it to the nurse remotely without any physical intervention and also to such sectors where checking is a necessary  thing. </a:t>
            </a:r>
            <a:endParaRPr lang="en-GB" sz="1600">
              <a:ea typeface="Arial"/>
              <a:cs typeface="Arial"/>
            </a:endParaRPr>
          </a:p>
          <a:p>
            <a:pPr>
              <a:buFont typeface="Arial"/>
              <a:buChar char="•"/>
            </a:pPr>
            <a:r>
              <a:rPr lang="en-GB" sz="1600" dirty="0">
                <a:latin typeface="Arial"/>
                <a:ea typeface="Arial"/>
                <a:cs typeface="Arial"/>
              </a:rPr>
              <a:t> Our product will help set up a virtual and physical barricade where nurses, guards will be able to monitor the patient or the person without any physical contact hence reducing the risk of infection.</a:t>
            </a:r>
            <a:endParaRPr lang="en-GB" sz="1600"/>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912352" y="-1797096"/>
            <a:ext cx="3682049"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a:solidFill>
                  <a:srgbClr val="FFFFFF"/>
                </a:solidFill>
              </a:rPr>
              <a:t>C</a:t>
            </a:r>
            <a:br>
              <a:rPr lang="en-US" sz="2400"/>
            </a:br>
            <a:r>
              <a:rPr lang="en-US" sz="2400">
                <a:solidFill>
                  <a:srgbClr val="FFFFFF"/>
                </a:solidFill>
              </a:rPr>
              <a:t>O</a:t>
            </a:r>
            <a:br>
              <a:rPr lang="en-US" sz="2400"/>
            </a:br>
            <a:r>
              <a:rPr lang="en-US" sz="2400">
                <a:solidFill>
                  <a:srgbClr val="FFFFFF"/>
                </a:solidFill>
              </a:rPr>
              <a:t>N</a:t>
            </a:r>
            <a:br>
              <a:rPr lang="en-US" sz="2400"/>
            </a:br>
            <a:r>
              <a:rPr lang="en-US" sz="2400">
                <a:solidFill>
                  <a:srgbClr val="FFFFFF"/>
                </a:solidFill>
              </a:rPr>
              <a:t>C</a:t>
            </a:r>
            <a:br>
              <a:rPr lang="en-US" sz="2400"/>
            </a:br>
            <a:r>
              <a:rPr lang="en-US" sz="2400">
                <a:solidFill>
                  <a:srgbClr val="FFFFFF"/>
                </a:solidFill>
              </a:rPr>
              <a:t>L</a:t>
            </a:r>
            <a:br>
              <a:rPr lang="en-US" sz="2400"/>
            </a:br>
            <a:r>
              <a:rPr lang="en-US" sz="2400">
                <a:solidFill>
                  <a:srgbClr val="FFFFFF"/>
                </a:solidFill>
              </a:rPr>
              <a:t>U</a:t>
            </a:r>
            <a:br>
              <a:rPr lang="en-US" sz="2400"/>
            </a:br>
            <a:r>
              <a:rPr lang="en-US" sz="2400">
                <a:solidFill>
                  <a:srgbClr val="FFFFFF"/>
                </a:solidFill>
              </a:rPr>
              <a:t>S</a:t>
            </a:r>
            <a:br>
              <a:rPr lang="en-US" sz="2400"/>
            </a:br>
            <a:r>
              <a:rPr lang="en-US" sz="2400">
                <a:solidFill>
                  <a:srgbClr val="FFFFFF"/>
                </a:solidFill>
              </a:rPr>
              <a:t>I</a:t>
            </a:r>
            <a:br>
              <a:rPr lang="en-US" sz="2400"/>
            </a:br>
            <a:r>
              <a:rPr lang="en-US" sz="2400">
                <a:solidFill>
                  <a:srgbClr val="FFFFFF"/>
                </a:solidFill>
              </a:rPr>
              <a:t>O</a:t>
            </a:r>
            <a:br>
              <a:rPr lang="en-US" sz="2400"/>
            </a:br>
            <a:r>
              <a:rPr lang="en-US" sz="2400">
                <a:solidFill>
                  <a:srgbClr val="FFFFFF"/>
                </a:solidFill>
              </a:rPr>
              <a:t>N</a:t>
            </a:r>
          </a:p>
        </p:txBody>
      </p:sp>
      <p:pic>
        <p:nvPicPr>
          <p:cNvPr id="3" name="Picture 25" descr="Icon&#10;&#10;Description automatically generated">
            <a:extLst>
              <a:ext uri="{FF2B5EF4-FFF2-40B4-BE49-F238E27FC236}">
                <a16:creationId xmlns:a16="http://schemas.microsoft.com/office/drawing/2014/main" id="{726C6A2A-6F0F-4306-9816-E2BDBABCCD22}"/>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4" descr="A picture containing text, indoor, person&#10;&#10;Description automatically generated">
            <a:extLst>
              <a:ext uri="{FF2B5EF4-FFF2-40B4-BE49-F238E27FC236}">
                <a16:creationId xmlns:a16="http://schemas.microsoft.com/office/drawing/2014/main" id="{44FFF04D-2287-448D-B26F-9775EF216964}"/>
              </a:ext>
            </a:extLst>
          </p:cNvPr>
          <p:cNvPicPr>
            <a:picLocks noChangeAspect="1"/>
          </p:cNvPicPr>
          <p:nvPr/>
        </p:nvPicPr>
        <p:blipFill>
          <a:blip r:embed="rId3"/>
          <a:stretch>
            <a:fillRect/>
          </a:stretch>
        </p:blipFill>
        <p:spPr>
          <a:xfrm>
            <a:off x="-1929" y="4126424"/>
            <a:ext cx="4653022" cy="2733455"/>
          </a:xfrm>
          <a:prstGeom prst="rect">
            <a:avLst/>
          </a:prstGeom>
        </p:spPr>
      </p:pic>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20</a:t>
            </a:r>
          </a:p>
        </p:txBody>
      </p:sp>
    </p:spTree>
    <p:extLst>
      <p:ext uri="{BB962C8B-B14F-4D97-AF65-F5344CB8AC3E}">
        <p14:creationId xmlns:p14="http://schemas.microsoft.com/office/powerpoint/2010/main" val="233216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S</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O</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U</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C</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S</a:t>
            </a:r>
            <a:endParaRPr lang="en-US">
              <a:solidFill>
                <a:schemeClr val="bg1"/>
              </a:solidFill>
            </a:endParaRPr>
          </a:p>
          <a:p>
            <a:pPr algn="ctr">
              <a:defRPr sz="1800" b="0" i="0" u="none" strike="noStrike" kern="0" cap="none" spc="0" baseline="0">
                <a:solidFill>
                  <a:srgbClr val="000000"/>
                </a:solidFill>
                <a:uFillTx/>
              </a:defRPr>
            </a:pPr>
            <a:endParaRPr lang="en-US" sz="2400">
              <a:solidFill>
                <a:schemeClr val="bg1"/>
              </a:solidFill>
              <a:latin typeface="Century Gothic"/>
              <a:cs typeface="Calibri" panose="020F0502020204030204"/>
            </a:endParaRPr>
          </a:p>
        </p:txBody>
      </p:sp>
      <p:sp>
        <p:nvSpPr>
          <p:cNvPr id="3" name="Content Placeholder"/>
          <p:cNvSpPr txBox="1">
            <a:spLocks noGrp="1"/>
          </p:cNvSpPr>
          <p:nvPr>
            <p:ph idx="1"/>
          </p:nvPr>
        </p:nvSpPr>
        <p:spPr>
          <a:xfrm>
            <a:off x="5101995" y="1033784"/>
            <a:ext cx="6624251" cy="6100447"/>
          </a:xfrm>
          <a:prstGeom prst="rect">
            <a:avLst/>
          </a:prstGeom>
          <a:noFill/>
          <a:ln>
            <a:noFill/>
          </a:ln>
        </p:spPr>
        <p:txBody>
          <a:bodyPr vert="horz" wrap="square" lIns="91440" tIns="45720" rIns="91440" bIns="45720" anchor="ctr" anchorCtr="0" compatLnSpc="1">
            <a:normAutofit/>
          </a:bodyPr>
          <a:lstStyle/>
          <a:p>
            <a:pPr lvl="0"/>
            <a:endParaRPr lang="en-US" u="sng">
              <a:solidFill>
                <a:srgbClr val="50B9C1"/>
              </a:solidFill>
            </a:endParaRPr>
          </a:p>
          <a:p>
            <a:pPr marL="457200" lvl="0" indent="-457200">
              <a:buAutoNum type="arabicPeriod"/>
            </a:pPr>
            <a:endParaRPr lang="en-US" u="sng">
              <a:solidFill>
                <a:srgbClr val="50B9C1"/>
              </a:solidFill>
            </a:endParaRPr>
          </a:p>
          <a:p>
            <a:pPr lvl="0"/>
            <a:endParaRPr lang="en-US" u="sng">
              <a:solidFill>
                <a:srgbClr val="50B9C1"/>
              </a:solidFill>
            </a:endParaRPr>
          </a:p>
          <a:p>
            <a:pPr lvl="0"/>
            <a:endParaRPr lang="en-US" u="sng">
              <a:solidFill>
                <a:srgbClr val="50B9C1"/>
              </a:solidFill>
            </a:endParaRPr>
          </a:p>
          <a:p>
            <a:pPr lvl="0"/>
            <a:endParaRPr lang="en-US">
              <a:solidFill>
                <a:srgbClr val="50B9C1"/>
              </a:solidFill>
            </a:endParaRPr>
          </a:p>
          <a:p>
            <a:pPr lvl="0"/>
            <a:endParaRPr lang="en-US" u="sng">
              <a:solidFill>
                <a:srgbClr val="50B9C1"/>
              </a:solidFill>
            </a:endParaRPr>
          </a:p>
        </p:txBody>
      </p:sp>
      <p:sp>
        <p:nvSpPr>
          <p:cNvPr id="4" name="TextBox 3">
            <a:extLst>
              <a:ext uri="{FF2B5EF4-FFF2-40B4-BE49-F238E27FC236}">
                <a16:creationId xmlns:a16="http://schemas.microsoft.com/office/drawing/2014/main" id="{9D6A1B1C-886A-4507-9E39-A2DB1E93DEB7}"/>
              </a:ext>
            </a:extLst>
          </p:cNvPr>
          <p:cNvSpPr txBox="1"/>
          <p:nvPr/>
        </p:nvSpPr>
        <p:spPr>
          <a:xfrm>
            <a:off x="5105282" y="-33215"/>
            <a:ext cx="5214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cs typeface="Segoe UI"/>
            </a:endParaRPr>
          </a:p>
        </p:txBody>
      </p:sp>
      <p:sp>
        <p:nvSpPr>
          <p:cNvPr id="6" name="TextBox 5">
            <a:extLst>
              <a:ext uri="{FF2B5EF4-FFF2-40B4-BE49-F238E27FC236}">
                <a16:creationId xmlns:a16="http://schemas.microsoft.com/office/drawing/2014/main" id="{2EB2D979-CD8C-427D-9F50-57CE616C86C0}"/>
              </a:ext>
            </a:extLst>
          </p:cNvPr>
          <p:cNvSpPr txBox="1"/>
          <p:nvPr/>
        </p:nvSpPr>
        <p:spPr>
          <a:xfrm>
            <a:off x="4724632" y="241767"/>
            <a:ext cx="5772838"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     Website</a:t>
            </a:r>
            <a:endParaRPr lang="en-US" dirty="0">
              <a:solidFill>
                <a:schemeClr val="bg1"/>
              </a:solidFill>
            </a:endParaRPr>
          </a:p>
          <a:p>
            <a:pPr marL="285750" indent="-285750" algn="just">
              <a:buFont typeface="Arial"/>
              <a:buChar char="•"/>
            </a:pPr>
            <a:r>
              <a:rPr lang="en-US" b="1" dirty="0">
                <a:ea typeface="+mn-lt"/>
                <a:cs typeface="+mn-lt"/>
                <a:hlinkClick r:id="rId2"/>
              </a:rPr>
              <a:t>https://www.hindawi.com/journals/cmmm/2021/8591036/</a:t>
            </a:r>
            <a:endParaRPr lang="en-US"/>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3"/>
              </a:rPr>
              <a:t>https://www.ncbi.nlm.nih.gov/pmc/articles/PMC749024</a:t>
            </a:r>
            <a:endParaRPr lang="en-US"/>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4"/>
              </a:rPr>
              <a:t>How Coronavirus Is Transmitted: Here Are All the Ways It Can Spread (webmd.com)</a:t>
            </a:r>
            <a:endParaRPr lang="en-US">
              <a:cs typeface="Calibri"/>
            </a:endParaRPr>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5"/>
              </a:rPr>
              <a:t>The Graph that Stopped the World — MATH VALUES</a:t>
            </a:r>
            <a:endParaRPr lang="en-US"/>
          </a:p>
          <a:p>
            <a:pPr marL="285750" indent="-285750" algn="just">
              <a:buFont typeface="Arial"/>
              <a:buChar char="•"/>
            </a:pPr>
            <a:r>
              <a:rPr lang="en-US" b="1" dirty="0">
                <a:ea typeface="+mn-lt"/>
                <a:cs typeface="+mn-lt"/>
                <a:hlinkClick r:id="rId6"/>
              </a:rPr>
              <a:t>How does quarantine prevent the spread of COVID-19? | World Economic Forum (weforum.org)</a:t>
            </a:r>
            <a:endParaRPr lang="en-US"/>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7"/>
              </a:rPr>
              <a:t>Pathophysiological Basis and Rationale for Early Outpatient Treatment of SARS-CoV-2 (COVID-19) Infection - The American Journal of Medicine (amjmed.com)</a:t>
            </a:r>
            <a:endParaRPr lang="en-US"/>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8"/>
              </a:rPr>
              <a:t>Characterizing long COVID in an international cohort: 7 months of symptoms and their impact - EClinicalMedicine (thelancet.com)</a:t>
            </a:r>
            <a:endParaRPr lang="en-US"/>
          </a:p>
          <a:p>
            <a:endParaRPr lang="en-US" dirty="0">
              <a:solidFill>
                <a:srgbClr val="000000"/>
              </a:solidFill>
              <a:cs typeface="Calibri"/>
            </a:endParaRPr>
          </a:p>
          <a:p>
            <a:endParaRPr lang="en-US">
              <a:solidFill>
                <a:srgbClr val="000000"/>
              </a:solidFill>
              <a:cs typeface="Calibri"/>
            </a:endParaRPr>
          </a:p>
          <a:p>
            <a:endParaRPr lang="en-US">
              <a:solidFill>
                <a:schemeClr val="bg1"/>
              </a:solidFill>
              <a:cs typeface="Calibri"/>
            </a:endParaRPr>
          </a:p>
        </p:txBody>
      </p:sp>
      <p:pic>
        <p:nvPicPr>
          <p:cNvPr id="5" name="Picture 25" descr="Icon&#10;&#10;Description automatically generated">
            <a:extLst>
              <a:ext uri="{FF2B5EF4-FFF2-40B4-BE49-F238E27FC236}">
                <a16:creationId xmlns:a16="http://schemas.microsoft.com/office/drawing/2014/main" id="{AC98EFBD-63A7-45B2-AD67-CE22D634AC8F}"/>
              </a:ext>
            </a:extLst>
          </p:cNvPr>
          <p:cNvPicPr>
            <a:picLocks noChangeAspect="1"/>
          </p:cNvPicPr>
          <p:nvPr/>
        </p:nvPicPr>
        <p:blipFill>
          <a:blip r:embed="rId9"/>
          <a:stretch>
            <a:fillRect/>
          </a:stretch>
        </p:blipFill>
        <p:spPr>
          <a:xfrm>
            <a:off x="11186932" y="70413"/>
            <a:ext cx="929833" cy="891251"/>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21</a:t>
            </a:r>
          </a:p>
        </p:txBody>
      </p:sp>
    </p:spTree>
    <p:extLst>
      <p:ext uri="{BB962C8B-B14F-4D97-AF65-F5344CB8AC3E}">
        <p14:creationId xmlns:p14="http://schemas.microsoft.com/office/powerpoint/2010/main" val="1140662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1208199972"/>
              </p:ext>
            </p:extLst>
          </p:nvPr>
        </p:nvGraphicFramePr>
        <p:xfrm>
          <a:off x="4689316" y="1185217"/>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 name="Picture 25" descr="Icon&#10;&#10;Description automatically generated">
            <a:extLst>
              <a:ext uri="{FF2B5EF4-FFF2-40B4-BE49-F238E27FC236}">
                <a16:creationId xmlns:a16="http://schemas.microsoft.com/office/drawing/2014/main" id="{9ABB304F-E95C-4762-BE01-F5200C52F78A}"/>
              </a:ext>
            </a:extLst>
          </p:cNvPr>
          <p:cNvPicPr>
            <a:picLocks noChangeAspect="1"/>
          </p:cNvPicPr>
          <p:nvPr/>
        </p:nvPicPr>
        <p:blipFill>
          <a:blip r:embed="rId7"/>
          <a:stretch>
            <a:fillRect/>
          </a:stretch>
        </p:blipFill>
        <p:spPr>
          <a:xfrm>
            <a:off x="11186932" y="70413"/>
            <a:ext cx="929833" cy="891251"/>
          </a:xfrm>
          <a:prstGeom prst="rect">
            <a:avLst/>
          </a:prstGeom>
        </p:spPr>
      </p:pic>
      <p:sp>
        <p:nvSpPr>
          <p:cNvPr id="39" name="Title">
            <a:extLst>
              <a:ext uri="{FF2B5EF4-FFF2-40B4-BE49-F238E27FC236}">
                <a16:creationId xmlns:a16="http://schemas.microsoft.com/office/drawing/2014/main" id="{CEE7EBD7-2408-413E-B058-BBC4ED822793}"/>
              </a:ext>
            </a:extLst>
          </p:cNvPr>
          <p:cNvSpPr>
            <a:spLocks noGrp="1"/>
          </p:cNvSpPr>
          <p:nvPr/>
        </p:nvSpPr>
        <p:spPr>
          <a:xfrm>
            <a:off x="565151" y="770889"/>
            <a:ext cx="6303813" cy="33954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PROFESSOR IN  CHARGE</a:t>
            </a:r>
          </a:p>
        </p:txBody>
      </p:sp>
      <p:pic>
        <p:nvPicPr>
          <p:cNvPr id="604" name="Picture 604">
            <a:extLst>
              <a:ext uri="{FF2B5EF4-FFF2-40B4-BE49-F238E27FC236}">
                <a16:creationId xmlns:a16="http://schemas.microsoft.com/office/drawing/2014/main" id="{DA94D20D-9774-4630-92AE-041E8BE87BA5}"/>
              </a:ext>
            </a:extLst>
          </p:cNvPr>
          <p:cNvPicPr>
            <a:picLocks noChangeAspect="1"/>
          </p:cNvPicPr>
          <p:nvPr/>
        </p:nvPicPr>
        <p:blipFill>
          <a:blip r:embed="rId8"/>
          <a:stretch>
            <a:fillRect/>
          </a:stretch>
        </p:blipFill>
        <p:spPr>
          <a:xfrm>
            <a:off x="560540" y="67001"/>
            <a:ext cx="1676400" cy="962025"/>
          </a:xfrm>
          <a:prstGeom prst="rect">
            <a:avLst/>
          </a:prstGeom>
        </p:spPr>
      </p:pic>
      <p:pic>
        <p:nvPicPr>
          <p:cNvPr id="605" name="Picture 605">
            <a:extLst>
              <a:ext uri="{FF2B5EF4-FFF2-40B4-BE49-F238E27FC236}">
                <a16:creationId xmlns:a16="http://schemas.microsoft.com/office/drawing/2014/main" id="{87709753-F0B7-4492-A381-51943C178EB2}"/>
              </a:ext>
            </a:extLst>
          </p:cNvPr>
          <p:cNvPicPr>
            <a:picLocks noChangeAspect="1"/>
          </p:cNvPicPr>
          <p:nvPr/>
        </p:nvPicPr>
        <p:blipFill>
          <a:blip r:embed="rId9"/>
          <a:stretch>
            <a:fillRect/>
          </a:stretch>
        </p:blipFill>
        <p:spPr>
          <a:xfrm>
            <a:off x="569934" y="1430283"/>
            <a:ext cx="3901857" cy="5009955"/>
          </a:xfrm>
          <a:prstGeom prst="rect">
            <a:avLst/>
          </a:prstGeom>
        </p:spPr>
      </p:pic>
      <p:sp>
        <p:nvSpPr>
          <p:cNvPr id="23" name="Oval 22">
            <a:extLst>
              <a:ext uri="{FF2B5EF4-FFF2-40B4-BE49-F238E27FC236}">
                <a16:creationId xmlns:a16="http://schemas.microsoft.com/office/drawing/2014/main" id="{69D442C8-48BB-41FD-A52B-1354FE9ABF4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3</a:t>
            </a:r>
          </a:p>
        </p:txBody>
      </p:sp>
    </p:spTree>
    <p:extLst>
      <p:ext uri="{BB962C8B-B14F-4D97-AF65-F5344CB8AC3E}">
        <p14:creationId xmlns:p14="http://schemas.microsoft.com/office/powerpoint/2010/main" val="327682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739751" y="768334"/>
            <a:ext cx="6479629" cy="2866405"/>
          </a:xfrm>
        </p:spPr>
        <p:txBody>
          <a:bodyPr>
            <a:normAutofit/>
          </a:bodyPr>
          <a:lstStyle/>
          <a:p>
            <a:r>
              <a:rPr lang="en-US"/>
              <a:t>Team member details</a:t>
            </a:r>
          </a:p>
        </p:txBody>
      </p:sp>
      <p:pic>
        <p:nvPicPr>
          <p:cNvPr id="5" name="Picture 4" descr="Large skydiving group mid-air">
            <a:extLst>
              <a:ext uri="{FF2B5EF4-FFF2-40B4-BE49-F238E27FC236}">
                <a16:creationId xmlns:a16="http://schemas.microsoft.com/office/drawing/2014/main" id="{7386755F-071D-407E-8EAF-4DF42A66B121}"/>
              </a:ext>
            </a:extLst>
          </p:cNvPr>
          <p:cNvPicPr>
            <a:picLocks noChangeAspect="1"/>
          </p:cNvPicPr>
          <p:nvPr/>
        </p:nvPicPr>
        <p:blipFill rotWithShape="1">
          <a:blip r:embed="rId2"/>
          <a:srcRect l="30575" r="28897" b="3"/>
          <a:stretch/>
        </p:blipFill>
        <p:spPr>
          <a:xfrm>
            <a:off x="20" y="1"/>
            <a:ext cx="4173349" cy="6857999"/>
          </a:xfrm>
          <a:prstGeom prst="rect">
            <a:avLst/>
          </a:prstGeom>
        </p:spPr>
      </p:pic>
      <p:pic>
        <p:nvPicPr>
          <p:cNvPr id="4" name="Picture 25" descr="Icon&#10;&#10;Description automatically generated">
            <a:extLst>
              <a:ext uri="{FF2B5EF4-FFF2-40B4-BE49-F238E27FC236}">
                <a16:creationId xmlns:a16="http://schemas.microsoft.com/office/drawing/2014/main" id="{3472A041-3EFF-44E9-B451-11E851A1F71A}"/>
              </a:ext>
            </a:extLst>
          </p:cNvPr>
          <p:cNvPicPr>
            <a:picLocks noChangeAspect="1"/>
          </p:cNvPicPr>
          <p:nvPr/>
        </p:nvPicPr>
        <p:blipFill>
          <a:blip r:embed="rId3"/>
          <a:stretch>
            <a:fillRect/>
          </a:stretch>
        </p:blipFill>
        <p:spPr>
          <a:xfrm>
            <a:off x="11186932" y="70413"/>
            <a:ext cx="929833" cy="891251"/>
          </a:xfrm>
          <a:prstGeom prst="rect">
            <a:avLst/>
          </a:prstGeom>
        </p:spPr>
      </p:pic>
      <p:sp>
        <p:nvSpPr>
          <p:cNvPr id="6" name="Oval 5">
            <a:extLst>
              <a:ext uri="{FF2B5EF4-FFF2-40B4-BE49-F238E27FC236}">
                <a16:creationId xmlns:a16="http://schemas.microsoft.com/office/drawing/2014/main" id="{C4913AB5-630B-4126-922E-0B96DE379E4E}"/>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4</a:t>
            </a:r>
          </a:p>
        </p:txBody>
      </p:sp>
    </p:spTree>
    <p:extLst>
      <p:ext uri="{BB962C8B-B14F-4D97-AF65-F5344CB8AC3E}">
        <p14:creationId xmlns:p14="http://schemas.microsoft.com/office/powerpoint/2010/main" val="58442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333970" cy="3395469"/>
          </a:xfrm>
        </p:spPr>
        <p:txBody>
          <a:bodyPr>
            <a:normAutofit/>
          </a:bodyPr>
          <a:lstStyle/>
          <a:p>
            <a:r>
              <a:rPr lang="en-US" dirty="0"/>
              <a:t>TEAM MEMBER 1</a:t>
            </a:r>
          </a:p>
        </p:txBody>
      </p:sp>
      <p:pic>
        <p:nvPicPr>
          <p:cNvPr id="57" name="Picture 7" descr="Logo&#10;&#10;Description automatically generated">
            <a:extLst>
              <a:ext uri="{FF2B5EF4-FFF2-40B4-BE49-F238E27FC236}">
                <a16:creationId xmlns:a16="http://schemas.microsoft.com/office/drawing/2014/main" id="{37D7D052-895A-402C-8664-35058C46FB21}"/>
              </a:ext>
            </a:extLst>
          </p:cNvPr>
          <p:cNvPicPr>
            <a:picLocks noChangeAspect="1"/>
          </p:cNvPicPr>
          <p:nvPr/>
        </p:nvPicPr>
        <p:blipFill>
          <a:blip r:embed="rId2"/>
          <a:stretch>
            <a:fillRect/>
          </a:stretch>
        </p:blipFill>
        <p:spPr>
          <a:xfrm>
            <a:off x="568304" y="67186"/>
            <a:ext cx="1669107" cy="959309"/>
          </a:xfrm>
          <a:prstGeom prst="rect">
            <a:avLst/>
          </a:prstGeom>
        </p:spPr>
      </p:pic>
      <p:pic>
        <p:nvPicPr>
          <p:cNvPr id="58" name="Picture 58">
            <a:extLst>
              <a:ext uri="{FF2B5EF4-FFF2-40B4-BE49-F238E27FC236}">
                <a16:creationId xmlns:a16="http://schemas.microsoft.com/office/drawing/2014/main" id="{343C2CBF-A88E-43ED-9757-874B9627C762}"/>
              </a:ext>
            </a:extLst>
          </p:cNvPr>
          <p:cNvPicPr>
            <a:picLocks noChangeAspect="1"/>
          </p:cNvPicPr>
          <p:nvPr/>
        </p:nvPicPr>
        <p:blipFill>
          <a:blip r:embed="rId3"/>
          <a:stretch>
            <a:fillRect/>
          </a:stretch>
        </p:blipFill>
        <p:spPr>
          <a:xfrm>
            <a:off x="569934" y="1827755"/>
            <a:ext cx="4371584" cy="4382022"/>
          </a:xfrm>
          <a:prstGeom prst="rect">
            <a:avLst/>
          </a:prstGeom>
        </p:spPr>
      </p:pic>
      <p:graphicFrame>
        <p:nvGraphicFramePr>
          <p:cNvPr id="78" name="Content Placeholder">
            <a:extLst>
              <a:ext uri="{FF2B5EF4-FFF2-40B4-BE49-F238E27FC236}">
                <a16:creationId xmlns:a16="http://schemas.microsoft.com/office/drawing/2014/main" id="{B227D56A-9D65-41D6-BF5A-7CC58297A224}"/>
              </a:ext>
            </a:extLst>
          </p:cNvPr>
          <p:cNvGraphicFramePr>
            <a:graphicFrameLocks/>
          </p:cNvGraphicFramePr>
          <p:nvPr>
            <p:extLst>
              <p:ext uri="{D42A27DB-BD31-4B8C-83A1-F6EECF244321}">
                <p14:modId xmlns:p14="http://schemas.microsoft.com/office/powerpoint/2010/main" val="345180662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25" descr="Icon&#10;&#10;Description automatically generated">
            <a:extLst>
              <a:ext uri="{FF2B5EF4-FFF2-40B4-BE49-F238E27FC236}">
                <a16:creationId xmlns:a16="http://schemas.microsoft.com/office/drawing/2014/main" id="{EA57B977-8C7D-4A25-ABAE-F4F47666533F}"/>
              </a:ext>
            </a:extLst>
          </p:cNvPr>
          <p:cNvPicPr>
            <a:picLocks noChangeAspect="1"/>
          </p:cNvPicPr>
          <p:nvPr/>
        </p:nvPicPr>
        <p:blipFill>
          <a:blip r:embed="rId9"/>
          <a:stretch>
            <a:fillRect/>
          </a:stretch>
        </p:blipFill>
        <p:spPr>
          <a:xfrm>
            <a:off x="11186932" y="70413"/>
            <a:ext cx="929833" cy="891251"/>
          </a:xfrm>
          <a:prstGeom prst="rect">
            <a:avLst/>
          </a:prstGeom>
        </p:spPr>
      </p:pic>
      <p:sp>
        <p:nvSpPr>
          <p:cNvPr id="23" name="Oval 22">
            <a:extLst>
              <a:ext uri="{FF2B5EF4-FFF2-40B4-BE49-F238E27FC236}">
                <a16:creationId xmlns:a16="http://schemas.microsoft.com/office/drawing/2014/main" id="{D06C39A2-F516-4019-AA4A-DC2498BBFFB9}"/>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5</a:t>
            </a:r>
          </a:p>
        </p:txBody>
      </p:sp>
    </p:spTree>
    <p:extLst>
      <p:ext uri="{BB962C8B-B14F-4D97-AF65-F5344CB8AC3E}">
        <p14:creationId xmlns:p14="http://schemas.microsoft.com/office/powerpoint/2010/main" val="1342535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801614" cy="3395469"/>
          </a:xfrm>
        </p:spPr>
        <p:txBody>
          <a:bodyPr>
            <a:normAutofit/>
          </a:bodyPr>
          <a:lstStyle/>
          <a:p>
            <a:r>
              <a:rPr lang="en-US" dirty="0"/>
              <a:t>TEAM MEMBER 2</a:t>
            </a:r>
          </a:p>
        </p:txBody>
      </p:sp>
      <p:pic>
        <p:nvPicPr>
          <p:cNvPr id="36" name="Picture 36">
            <a:extLst>
              <a:ext uri="{FF2B5EF4-FFF2-40B4-BE49-F238E27FC236}">
                <a16:creationId xmlns:a16="http://schemas.microsoft.com/office/drawing/2014/main" id="{265F0433-56B2-464A-9CD7-61086B5A25E4}"/>
              </a:ext>
            </a:extLst>
          </p:cNvPr>
          <p:cNvPicPr>
            <a:picLocks noChangeAspect="1"/>
          </p:cNvPicPr>
          <p:nvPr/>
        </p:nvPicPr>
        <p:blipFill>
          <a:blip r:embed="rId2"/>
          <a:stretch>
            <a:fillRect/>
          </a:stretch>
        </p:blipFill>
        <p:spPr>
          <a:xfrm>
            <a:off x="486427" y="1921701"/>
            <a:ext cx="4569912" cy="4580350"/>
          </a:xfrm>
          <a:prstGeom prst="rect">
            <a:avLst/>
          </a:prstGeom>
        </p:spPr>
      </p:pic>
      <p:pic>
        <p:nvPicPr>
          <p:cNvPr id="54" name="Picture 11" descr="Logo&#10;&#10;Description automatically generated">
            <a:extLst>
              <a:ext uri="{FF2B5EF4-FFF2-40B4-BE49-F238E27FC236}">
                <a16:creationId xmlns:a16="http://schemas.microsoft.com/office/drawing/2014/main" id="{7D2BF81E-F91C-40E4-AF7A-762ED7FDF23B}"/>
              </a:ext>
            </a:extLst>
          </p:cNvPr>
          <p:cNvPicPr>
            <a:picLocks noChangeAspect="1"/>
          </p:cNvPicPr>
          <p:nvPr/>
        </p:nvPicPr>
        <p:blipFill>
          <a:blip r:embed="rId3"/>
          <a:stretch>
            <a:fillRect/>
          </a:stretch>
        </p:blipFill>
        <p:spPr>
          <a:xfrm>
            <a:off x="489863" y="2232"/>
            <a:ext cx="846724" cy="845931"/>
          </a:xfrm>
          <a:prstGeom prst="rect">
            <a:avLst/>
          </a:prstGeom>
        </p:spPr>
      </p:pic>
      <p:graphicFrame>
        <p:nvGraphicFramePr>
          <p:cNvPr id="156" name="Content Placeholder">
            <a:extLst>
              <a:ext uri="{FF2B5EF4-FFF2-40B4-BE49-F238E27FC236}">
                <a16:creationId xmlns:a16="http://schemas.microsoft.com/office/drawing/2014/main" id="{70C78CA9-FFF9-4281-AEDD-A84478DECE1E}"/>
              </a:ext>
            </a:extLst>
          </p:cNvPr>
          <p:cNvGraphicFramePr>
            <a:graphicFrameLocks/>
          </p:cNvGraphicFramePr>
          <p:nvPr>
            <p:extLst>
              <p:ext uri="{D42A27DB-BD31-4B8C-83A1-F6EECF244321}">
                <p14:modId xmlns:p14="http://schemas.microsoft.com/office/powerpoint/2010/main" val="164800449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25" descr="Icon&#10;&#10;Description automatically generated">
            <a:extLst>
              <a:ext uri="{FF2B5EF4-FFF2-40B4-BE49-F238E27FC236}">
                <a16:creationId xmlns:a16="http://schemas.microsoft.com/office/drawing/2014/main" id="{11D1B1EE-F133-44DF-B681-0F2CDD5E8226}"/>
              </a:ext>
            </a:extLst>
          </p:cNvPr>
          <p:cNvPicPr>
            <a:picLocks noChangeAspect="1"/>
          </p:cNvPicPr>
          <p:nvPr/>
        </p:nvPicPr>
        <p:blipFill>
          <a:blip r:embed="rId9"/>
          <a:stretch>
            <a:fillRect/>
          </a:stretch>
        </p:blipFill>
        <p:spPr>
          <a:xfrm>
            <a:off x="11186932" y="70413"/>
            <a:ext cx="929833" cy="891251"/>
          </a:xfrm>
          <a:prstGeom prst="rect">
            <a:avLst/>
          </a:prstGeom>
        </p:spPr>
      </p:pic>
      <p:sp>
        <p:nvSpPr>
          <p:cNvPr id="23" name="Oval 22">
            <a:extLst>
              <a:ext uri="{FF2B5EF4-FFF2-40B4-BE49-F238E27FC236}">
                <a16:creationId xmlns:a16="http://schemas.microsoft.com/office/drawing/2014/main" id="{0B43F100-33EA-4CBD-AE41-1AC3863EF11F}"/>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6</a:t>
            </a:r>
          </a:p>
        </p:txBody>
      </p:sp>
      <p:sp>
        <p:nvSpPr>
          <p:cNvPr id="24" name="Oval 23">
            <a:extLst>
              <a:ext uri="{FF2B5EF4-FFF2-40B4-BE49-F238E27FC236}">
                <a16:creationId xmlns:a16="http://schemas.microsoft.com/office/drawing/2014/main" id="{5110B13C-34E3-4710-A970-2C09FF223E5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6</a:t>
            </a:r>
          </a:p>
        </p:txBody>
      </p:sp>
    </p:spTree>
    <p:extLst>
      <p:ext uri="{BB962C8B-B14F-4D97-AF65-F5344CB8AC3E}">
        <p14:creationId xmlns:p14="http://schemas.microsoft.com/office/powerpoint/2010/main" val="2925453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438354" cy="3395469"/>
          </a:xfrm>
        </p:spPr>
        <p:txBody>
          <a:bodyPr>
            <a:normAutofit/>
          </a:bodyPr>
          <a:lstStyle/>
          <a:p>
            <a:r>
              <a:rPr lang="en-US"/>
              <a:t>TEAM MEMBER 3</a:t>
            </a:r>
          </a:p>
        </p:txBody>
      </p:sp>
      <p:graphicFrame>
        <p:nvGraphicFramePr>
          <p:cNvPr id="142" name="Content Placeholder">
            <a:extLst>
              <a:ext uri="{FF2B5EF4-FFF2-40B4-BE49-F238E27FC236}">
                <a16:creationId xmlns:a16="http://schemas.microsoft.com/office/drawing/2014/main" id="{8A2A7B04-178E-472F-A400-D35406491711}"/>
              </a:ext>
            </a:extLst>
          </p:cNvPr>
          <p:cNvGraphicFramePr>
            <a:graphicFrameLocks/>
          </p:cNvGraphicFramePr>
          <p:nvPr>
            <p:extLst>
              <p:ext uri="{D42A27DB-BD31-4B8C-83A1-F6EECF244321}">
                <p14:modId xmlns:p14="http://schemas.microsoft.com/office/powerpoint/2010/main" val="1407834634"/>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5" name="Picture 25" descr="Icon&#10;&#10;Description automatically generated">
            <a:extLst>
              <a:ext uri="{FF2B5EF4-FFF2-40B4-BE49-F238E27FC236}">
                <a16:creationId xmlns:a16="http://schemas.microsoft.com/office/drawing/2014/main" id="{3EFB0FAC-1DE6-4CF5-B43D-F00507062E38}"/>
              </a:ext>
            </a:extLst>
          </p:cNvPr>
          <p:cNvPicPr>
            <a:picLocks noChangeAspect="1"/>
          </p:cNvPicPr>
          <p:nvPr/>
        </p:nvPicPr>
        <p:blipFill>
          <a:blip r:embed="rId7"/>
          <a:stretch>
            <a:fillRect/>
          </a:stretch>
        </p:blipFill>
        <p:spPr>
          <a:xfrm>
            <a:off x="11186932" y="70413"/>
            <a:ext cx="929833" cy="891251"/>
          </a:xfrm>
          <a:prstGeom prst="rect">
            <a:avLst/>
          </a:prstGeom>
        </p:spPr>
      </p:pic>
      <p:pic>
        <p:nvPicPr>
          <p:cNvPr id="54" name="Picture 54">
            <a:extLst>
              <a:ext uri="{FF2B5EF4-FFF2-40B4-BE49-F238E27FC236}">
                <a16:creationId xmlns:a16="http://schemas.microsoft.com/office/drawing/2014/main" id="{D040E94E-055A-4560-B536-D527C77AC066}"/>
              </a:ext>
            </a:extLst>
          </p:cNvPr>
          <p:cNvPicPr>
            <a:picLocks noChangeAspect="1"/>
          </p:cNvPicPr>
          <p:nvPr/>
        </p:nvPicPr>
        <p:blipFill rotWithShape="1">
          <a:blip r:embed="rId8"/>
          <a:srcRect l="8283" t="26008" r="9091" b="-605"/>
          <a:stretch/>
        </p:blipFill>
        <p:spPr>
          <a:xfrm>
            <a:off x="653442" y="1650304"/>
            <a:ext cx="5028538" cy="4555656"/>
          </a:xfrm>
          <a:prstGeom prst="rect">
            <a:avLst/>
          </a:prstGeom>
        </p:spPr>
      </p:pic>
      <p:pic>
        <p:nvPicPr>
          <p:cNvPr id="55" name="Picture 37" descr="Text, logo&#10;&#10;Description automatically generated">
            <a:extLst>
              <a:ext uri="{FF2B5EF4-FFF2-40B4-BE49-F238E27FC236}">
                <a16:creationId xmlns:a16="http://schemas.microsoft.com/office/drawing/2014/main" id="{B5FED908-BD6D-4537-B60F-03D07C7E8F1F}"/>
              </a:ext>
            </a:extLst>
          </p:cNvPr>
          <p:cNvPicPr>
            <a:picLocks noChangeAspect="1"/>
          </p:cNvPicPr>
          <p:nvPr/>
        </p:nvPicPr>
        <p:blipFill>
          <a:blip r:embed="rId9"/>
          <a:stretch>
            <a:fillRect/>
          </a:stretch>
        </p:blipFill>
        <p:spPr>
          <a:xfrm>
            <a:off x="651195" y="69870"/>
            <a:ext cx="776165" cy="826930"/>
          </a:xfrm>
          <a:prstGeom prst="rect">
            <a:avLst/>
          </a:prstGeom>
        </p:spPr>
      </p:pic>
      <p:sp>
        <p:nvSpPr>
          <p:cNvPr id="19" name="Oval 18">
            <a:extLst>
              <a:ext uri="{FF2B5EF4-FFF2-40B4-BE49-F238E27FC236}">
                <a16:creationId xmlns:a16="http://schemas.microsoft.com/office/drawing/2014/main" id="{06341E38-A11A-4539-B63B-512F23F96C88}"/>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7</a:t>
            </a:r>
          </a:p>
        </p:txBody>
      </p:sp>
    </p:spTree>
    <p:extLst>
      <p:ext uri="{BB962C8B-B14F-4D97-AF65-F5344CB8AC3E}">
        <p14:creationId xmlns:p14="http://schemas.microsoft.com/office/powerpoint/2010/main" val="2165109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699313" cy="3395469"/>
          </a:xfrm>
        </p:spPr>
        <p:txBody>
          <a:bodyPr>
            <a:normAutofit/>
          </a:bodyPr>
          <a:lstStyle/>
          <a:p>
            <a:r>
              <a:rPr lang="en-US"/>
              <a:t>TEAM MEMBER 4</a:t>
            </a:r>
          </a:p>
        </p:txBody>
      </p:sp>
      <p:pic>
        <p:nvPicPr>
          <p:cNvPr id="20" name="Picture 20">
            <a:extLst>
              <a:ext uri="{FF2B5EF4-FFF2-40B4-BE49-F238E27FC236}">
                <a16:creationId xmlns:a16="http://schemas.microsoft.com/office/drawing/2014/main" id="{56EE29A6-B8D3-43D5-9DA0-26C05B7ED443}"/>
              </a:ext>
            </a:extLst>
          </p:cNvPr>
          <p:cNvPicPr>
            <a:picLocks noChangeAspect="1"/>
          </p:cNvPicPr>
          <p:nvPr/>
        </p:nvPicPr>
        <p:blipFill>
          <a:blip r:embed="rId2"/>
          <a:stretch>
            <a:fillRect/>
          </a:stretch>
        </p:blipFill>
        <p:spPr>
          <a:xfrm>
            <a:off x="566235" y="1649827"/>
            <a:ext cx="3682652" cy="4824296"/>
          </a:xfrm>
          <a:prstGeom prst="rect">
            <a:avLst/>
          </a:prstGeom>
        </p:spPr>
      </p:pic>
      <p:pic>
        <p:nvPicPr>
          <p:cNvPr id="89" name="Picture 7" descr="Logo&#10;&#10;Description automatically generated">
            <a:extLst>
              <a:ext uri="{FF2B5EF4-FFF2-40B4-BE49-F238E27FC236}">
                <a16:creationId xmlns:a16="http://schemas.microsoft.com/office/drawing/2014/main" id="{E9D7E8E5-29F4-4E74-AFB4-F07F54FE6ACE}"/>
              </a:ext>
            </a:extLst>
          </p:cNvPr>
          <p:cNvPicPr>
            <a:picLocks noChangeAspect="1"/>
          </p:cNvPicPr>
          <p:nvPr/>
        </p:nvPicPr>
        <p:blipFill>
          <a:blip r:embed="rId3"/>
          <a:stretch>
            <a:fillRect/>
          </a:stretch>
        </p:blipFill>
        <p:spPr>
          <a:xfrm>
            <a:off x="568304" y="67186"/>
            <a:ext cx="1669107" cy="959309"/>
          </a:xfrm>
          <a:prstGeom prst="rect">
            <a:avLst/>
          </a:prstGeom>
        </p:spPr>
      </p:pic>
      <p:graphicFrame>
        <p:nvGraphicFramePr>
          <p:cNvPr id="109" name="Content Placeholder">
            <a:extLst>
              <a:ext uri="{FF2B5EF4-FFF2-40B4-BE49-F238E27FC236}">
                <a16:creationId xmlns:a16="http://schemas.microsoft.com/office/drawing/2014/main" id="{37B9A2B4-7203-4ED1-8075-A7D88F86A56B}"/>
              </a:ext>
            </a:extLst>
          </p:cNvPr>
          <p:cNvGraphicFramePr>
            <a:graphicFrameLocks/>
          </p:cNvGraphicFramePr>
          <p:nvPr>
            <p:extLst>
              <p:ext uri="{D42A27DB-BD31-4B8C-83A1-F6EECF244321}">
                <p14:modId xmlns:p14="http://schemas.microsoft.com/office/powerpoint/2010/main" val="788024472"/>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7" name="Picture 25" descr="Icon&#10;&#10;Description automatically generated">
            <a:extLst>
              <a:ext uri="{FF2B5EF4-FFF2-40B4-BE49-F238E27FC236}">
                <a16:creationId xmlns:a16="http://schemas.microsoft.com/office/drawing/2014/main" id="{851F0D37-9FBC-4B32-9020-1D0C96417592}"/>
              </a:ext>
            </a:extLst>
          </p:cNvPr>
          <p:cNvPicPr>
            <a:picLocks noChangeAspect="1"/>
          </p:cNvPicPr>
          <p:nvPr/>
        </p:nvPicPr>
        <p:blipFill>
          <a:blip r:embed="rId9"/>
          <a:stretch>
            <a:fillRect/>
          </a:stretch>
        </p:blipFill>
        <p:spPr>
          <a:xfrm>
            <a:off x="11186932" y="70413"/>
            <a:ext cx="929833" cy="891251"/>
          </a:xfrm>
          <a:prstGeom prst="rect">
            <a:avLst/>
          </a:prstGeom>
        </p:spPr>
      </p:pic>
      <p:sp>
        <p:nvSpPr>
          <p:cNvPr id="23" name="Oval 22">
            <a:extLst>
              <a:ext uri="{FF2B5EF4-FFF2-40B4-BE49-F238E27FC236}">
                <a16:creationId xmlns:a16="http://schemas.microsoft.com/office/drawing/2014/main" id="{F2360D9B-EFD8-429C-AC65-58857D85E2F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8</a:t>
            </a:r>
          </a:p>
        </p:txBody>
      </p:sp>
    </p:spTree>
    <p:extLst>
      <p:ext uri="{BB962C8B-B14F-4D97-AF65-F5344CB8AC3E}">
        <p14:creationId xmlns:p14="http://schemas.microsoft.com/office/powerpoint/2010/main" val="183689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062573" cy="3395469"/>
          </a:xfrm>
        </p:spPr>
        <p:txBody>
          <a:bodyPr>
            <a:normAutofit/>
          </a:bodyPr>
          <a:lstStyle/>
          <a:p>
            <a:r>
              <a:rPr lang="en-US" dirty="0"/>
              <a:t>TEAM MEMBER 5</a:t>
            </a:r>
          </a:p>
        </p:txBody>
      </p:sp>
      <p:pic>
        <p:nvPicPr>
          <p:cNvPr id="86" name="Picture 7" descr="Logo&#10;&#10;Description automatically generated">
            <a:extLst>
              <a:ext uri="{FF2B5EF4-FFF2-40B4-BE49-F238E27FC236}">
                <a16:creationId xmlns:a16="http://schemas.microsoft.com/office/drawing/2014/main" id="{6E63F716-AF31-41ED-8FCA-07516A35E7CC}"/>
              </a:ext>
            </a:extLst>
          </p:cNvPr>
          <p:cNvPicPr>
            <a:picLocks noChangeAspect="1"/>
          </p:cNvPicPr>
          <p:nvPr/>
        </p:nvPicPr>
        <p:blipFill>
          <a:blip r:embed="rId2"/>
          <a:stretch>
            <a:fillRect/>
          </a:stretch>
        </p:blipFill>
        <p:spPr>
          <a:xfrm>
            <a:off x="568304" y="67186"/>
            <a:ext cx="1669107" cy="959309"/>
          </a:xfrm>
          <a:prstGeom prst="rect">
            <a:avLst/>
          </a:prstGeom>
        </p:spPr>
      </p:pic>
      <p:graphicFrame>
        <p:nvGraphicFramePr>
          <p:cNvPr id="206" name="Content Placeholder">
            <a:extLst>
              <a:ext uri="{FF2B5EF4-FFF2-40B4-BE49-F238E27FC236}">
                <a16:creationId xmlns:a16="http://schemas.microsoft.com/office/drawing/2014/main" id="{EC7C22C6-2E4E-406B-A648-622963310EA6}"/>
              </a:ext>
            </a:extLst>
          </p:cNvPr>
          <p:cNvGraphicFramePr>
            <a:graphicFrameLocks/>
          </p:cNvGraphicFramePr>
          <p:nvPr>
            <p:extLst>
              <p:ext uri="{D42A27DB-BD31-4B8C-83A1-F6EECF244321}">
                <p14:modId xmlns:p14="http://schemas.microsoft.com/office/powerpoint/2010/main" val="422688827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25" descr="Icon&#10;&#10;Description automatically generated">
            <a:extLst>
              <a:ext uri="{FF2B5EF4-FFF2-40B4-BE49-F238E27FC236}">
                <a16:creationId xmlns:a16="http://schemas.microsoft.com/office/drawing/2014/main" id="{5169E88E-9B8E-40E5-BC05-38B51F37B23C}"/>
              </a:ext>
            </a:extLst>
          </p:cNvPr>
          <p:cNvPicPr>
            <a:picLocks noChangeAspect="1"/>
          </p:cNvPicPr>
          <p:nvPr/>
        </p:nvPicPr>
        <p:blipFill>
          <a:blip r:embed="rId8"/>
          <a:stretch>
            <a:fillRect/>
          </a:stretch>
        </p:blipFill>
        <p:spPr>
          <a:xfrm>
            <a:off x="11186932" y="70413"/>
            <a:ext cx="929833" cy="891251"/>
          </a:xfrm>
          <a:prstGeom prst="rect">
            <a:avLst/>
          </a:prstGeom>
        </p:spPr>
      </p:pic>
      <p:pic>
        <p:nvPicPr>
          <p:cNvPr id="20" name="Picture 20" descr="A picture containing person, person, outdoor&#10;&#10;Description automatically generated">
            <a:extLst>
              <a:ext uri="{FF2B5EF4-FFF2-40B4-BE49-F238E27FC236}">
                <a16:creationId xmlns:a16="http://schemas.microsoft.com/office/drawing/2014/main" id="{C1BD1C56-CBE7-43A2-82DB-50B0B76C3421}"/>
              </a:ext>
            </a:extLst>
          </p:cNvPr>
          <p:cNvPicPr>
            <a:picLocks noChangeAspect="1"/>
          </p:cNvPicPr>
          <p:nvPr/>
        </p:nvPicPr>
        <p:blipFill>
          <a:blip r:embed="rId9"/>
          <a:stretch>
            <a:fillRect/>
          </a:stretch>
        </p:blipFill>
        <p:spPr>
          <a:xfrm>
            <a:off x="567159" y="1562704"/>
            <a:ext cx="3379807" cy="5054036"/>
          </a:xfrm>
          <a:prstGeom prst="rect">
            <a:avLst/>
          </a:prstGeom>
        </p:spPr>
      </p:pic>
      <p:sp>
        <p:nvSpPr>
          <p:cNvPr id="23" name="Oval 22">
            <a:extLst>
              <a:ext uri="{FF2B5EF4-FFF2-40B4-BE49-F238E27FC236}">
                <a16:creationId xmlns:a16="http://schemas.microsoft.com/office/drawing/2014/main" id="{833EE62A-3173-4F11-ABF6-C585ED0A0253}"/>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9</a:t>
            </a:r>
          </a:p>
        </p:txBody>
      </p:sp>
    </p:spTree>
    <p:extLst>
      <p:ext uri="{BB962C8B-B14F-4D97-AF65-F5344CB8AC3E}">
        <p14:creationId xmlns:p14="http://schemas.microsoft.com/office/powerpoint/2010/main" val="1449679426"/>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3</vt:i4>
      </vt:variant>
      <vt:variant>
        <vt:lpstr>Slide Titles</vt:lpstr>
      </vt:variant>
      <vt:variant>
        <vt:i4>21</vt:i4>
      </vt:variant>
    </vt:vector>
  </HeadingPairs>
  <TitlesOfParts>
    <vt:vector size="24" baseType="lpstr">
      <vt:lpstr>office theme</vt:lpstr>
      <vt:lpstr>Ion</vt:lpstr>
      <vt:lpstr>Ion</vt:lpstr>
      <vt:lpstr>PowerPoint Presentation</vt:lpstr>
      <vt:lpstr>College Name</vt:lpstr>
      <vt:lpstr>PowerPoint Presentation</vt:lpstr>
      <vt:lpstr>Team member details</vt:lpstr>
      <vt:lpstr>TEAM MEMBER 1</vt:lpstr>
      <vt:lpstr>TEAM MEMBER 2</vt:lpstr>
      <vt:lpstr>TEAM MEMBER 3</vt:lpstr>
      <vt:lpstr>TEAM MEMBER 4</vt:lpstr>
      <vt:lpstr>TEAM MEMBER 5</vt:lpstr>
      <vt:lpstr>TEAM MEMBER 6</vt:lpstr>
      <vt:lpstr>PowerPoint Presentation</vt:lpstr>
      <vt:lpstr>PowerPoint Presentation</vt:lpstr>
      <vt:lpstr>PROBLEM STATEMENT/ CHALLENGES</vt:lpstr>
      <vt:lpstr>GRAPHICAL ANALYSIS</vt:lpstr>
      <vt:lpstr>GRAPHICAL ANALYSIS</vt:lpstr>
      <vt:lpstr>GRAPHICAL ANALYSIS</vt:lpstr>
      <vt:lpstr>GRAPHICAL ANALYSIS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439</cp:revision>
  <dcterms:created xsi:type="dcterms:W3CDTF">2013-07-15T20:26:40Z</dcterms:created>
  <dcterms:modified xsi:type="dcterms:W3CDTF">2022-01-20T10:27:09Z</dcterms:modified>
</cp:coreProperties>
</file>